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7" autoAdjust="0"/>
  </p:normalViewPr>
  <p:slideViewPr>
    <p:cSldViewPr>
      <p:cViewPr>
        <p:scale>
          <a:sx n="80" d="100"/>
          <a:sy n="80" d="100"/>
        </p:scale>
        <p:origin x="-7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hPercent val="100"/>
      <c:rotY val="20"/>
      <c:depthPercent val="100"/>
      <c:rAngAx val="0"/>
      <c:perspective val="2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单一结构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cat>
            <c:strRef>
              <c:f>Sheet1!$A$2:$A$3</c:f>
              <c:strCache>
                <c:ptCount val="2"/>
                <c:pt idx="0">
                  <c:v>平坦程度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G/通用格式</c:formatCode>
                <c:ptCount val="2"/>
                <c:pt idx="0">
                  <c:v>1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3"/>
        <c:gapDepth val="183"/>
        <c:shape val="cylinder"/>
        <c:axId val="48445312"/>
        <c:axId val="48446848"/>
        <c:axId val="0"/>
      </c:bar3DChart>
      <c:catAx>
        <c:axId val="484453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8446848"/>
        <c:crosses val="autoZero"/>
        <c:auto val="1"/>
        <c:lblAlgn val="ctr"/>
        <c:lblOffset val="100"/>
        <c:noMultiLvlLbl val="0"/>
      </c:catAx>
      <c:valAx>
        <c:axId val="48446848"/>
        <c:scaling>
          <c:orientation val="minMax"/>
        </c:scaling>
        <c:delete val="1"/>
        <c:axPos val="l"/>
        <c:numFmt formatCode="G/通用格式" sourceLinked="1"/>
        <c:majorTickMark val="out"/>
        <c:minorTickMark val="none"/>
        <c:tickLblPos val="nextTo"/>
        <c:crossAx val="4844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0898C-4EA4-4829-A8CE-0D6B4C432C2F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EE8E82DC-D097-4B62-BAF3-5921D22636A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  <a:latin typeface="+mj-ea"/>
              <a:ea typeface="+mj-ea"/>
            </a:rPr>
            <a:t>优胜劣汰</a:t>
          </a:r>
          <a:endParaRPr lang="zh-CN" altLang="en-US" dirty="0">
            <a:solidFill>
              <a:schemeClr val="bg1"/>
            </a:solidFill>
            <a:latin typeface="+mj-ea"/>
            <a:ea typeface="+mj-ea"/>
          </a:endParaRPr>
        </a:p>
      </dgm:t>
    </dgm:pt>
    <dgm:pt modelId="{C0BE5559-EAF3-43FD-9C26-F81728BF8C23}" type="parTrans" cxnId="{0E336FE6-C77F-4676-8239-D6D6D04697FF}">
      <dgm:prSet/>
      <dgm:spPr/>
      <dgm:t>
        <a:bodyPr/>
        <a:lstStyle/>
        <a:p>
          <a:endParaRPr lang="zh-CN" altLang="en-US"/>
        </a:p>
      </dgm:t>
    </dgm:pt>
    <dgm:pt modelId="{77F43D35-7B58-4B28-98C7-C452AF0C22C6}" type="sibTrans" cxnId="{0E336FE6-C77F-4676-8239-D6D6D04697FF}">
      <dgm:prSet/>
      <dgm:spPr/>
      <dgm:t>
        <a:bodyPr/>
        <a:lstStyle/>
        <a:p>
          <a:endParaRPr lang="zh-CN" altLang="en-US"/>
        </a:p>
      </dgm:t>
    </dgm:pt>
    <dgm:pt modelId="{4A37990B-E377-4F36-9ABC-C774A2CE9E1D}">
      <dgm:prSet phldrT="[文本]"/>
      <dgm:spPr/>
      <dgm:t>
        <a:bodyPr/>
        <a:lstStyle/>
        <a:p>
          <a:r>
            <a:rPr lang="zh-CN" altLang="en-US" smtClean="0">
              <a:latin typeface="+mj-ea"/>
              <a:ea typeface="+mj-ea"/>
            </a:rPr>
            <a:t>最优</a:t>
          </a:r>
          <a:endParaRPr lang="zh-CN" altLang="en-US" dirty="0">
            <a:latin typeface="+mj-ea"/>
            <a:ea typeface="+mj-ea"/>
          </a:endParaRPr>
        </a:p>
      </dgm:t>
    </dgm:pt>
    <dgm:pt modelId="{238C9EBD-2F2E-4450-AE5E-83125D9AF702}" type="parTrans" cxnId="{2A85AFB1-D89A-41CE-90F7-7027EAE3A87E}">
      <dgm:prSet/>
      <dgm:spPr/>
      <dgm:t>
        <a:bodyPr/>
        <a:lstStyle/>
        <a:p>
          <a:endParaRPr lang="zh-CN" altLang="en-US"/>
        </a:p>
      </dgm:t>
    </dgm:pt>
    <dgm:pt modelId="{737459DF-E896-4D78-8654-167AD1B8D4EA}" type="sibTrans" cxnId="{2A85AFB1-D89A-41CE-90F7-7027EAE3A87E}">
      <dgm:prSet/>
      <dgm:spPr/>
      <dgm:t>
        <a:bodyPr/>
        <a:lstStyle/>
        <a:p>
          <a:endParaRPr lang="zh-CN" altLang="en-US"/>
        </a:p>
      </dgm:t>
    </dgm:pt>
    <dgm:pt modelId="{A3173ACA-6D70-4D53-9ED9-CF7D910018B1}" type="pres">
      <dgm:prSet presAssocID="{B2C0898C-4EA4-4829-A8CE-0D6B4C432C2F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7225F00-10C8-44F5-85F3-1C61456A024D}" type="pres">
      <dgm:prSet presAssocID="{EE8E82DC-D097-4B62-BAF3-5921D22636A5}" presName="chaos" presStyleCnt="0"/>
      <dgm:spPr/>
      <dgm:t>
        <a:bodyPr/>
        <a:lstStyle/>
        <a:p>
          <a:endParaRPr lang="zh-CN" altLang="en-US"/>
        </a:p>
      </dgm:t>
    </dgm:pt>
    <dgm:pt modelId="{A0A592CC-6DED-4A48-8107-F838C360DD88}" type="pres">
      <dgm:prSet presAssocID="{EE8E82DC-D097-4B62-BAF3-5921D22636A5}" presName="parTx1" presStyleLbl="revTx" presStyleIdx="0" presStyleCnt="1"/>
      <dgm:spPr/>
      <dgm:t>
        <a:bodyPr/>
        <a:lstStyle/>
        <a:p>
          <a:endParaRPr lang="zh-CN" altLang="en-US"/>
        </a:p>
      </dgm:t>
    </dgm:pt>
    <dgm:pt modelId="{63299DE7-CAB2-4519-87F2-E81CB13A2132}" type="pres">
      <dgm:prSet presAssocID="{EE8E82DC-D097-4B62-BAF3-5921D22636A5}" presName="c1" presStyleLbl="node1" presStyleIdx="0" presStyleCnt="19"/>
      <dgm:spPr/>
      <dgm:t>
        <a:bodyPr/>
        <a:lstStyle/>
        <a:p>
          <a:endParaRPr lang="zh-CN" altLang="en-US"/>
        </a:p>
      </dgm:t>
    </dgm:pt>
    <dgm:pt modelId="{28F56A1D-6CD3-4838-9AE5-C6F6388B6295}" type="pres">
      <dgm:prSet presAssocID="{EE8E82DC-D097-4B62-BAF3-5921D22636A5}" presName="c2" presStyleLbl="node1" presStyleIdx="1" presStyleCnt="19"/>
      <dgm:spPr/>
      <dgm:t>
        <a:bodyPr/>
        <a:lstStyle/>
        <a:p>
          <a:endParaRPr lang="zh-CN" altLang="en-US"/>
        </a:p>
      </dgm:t>
    </dgm:pt>
    <dgm:pt modelId="{76A2C942-BD2B-443C-894C-31BE4FDA0C35}" type="pres">
      <dgm:prSet presAssocID="{EE8E82DC-D097-4B62-BAF3-5921D22636A5}" presName="c3" presStyleLbl="node1" presStyleIdx="2" presStyleCnt="19"/>
      <dgm:spPr/>
      <dgm:t>
        <a:bodyPr/>
        <a:lstStyle/>
        <a:p>
          <a:endParaRPr lang="zh-CN" altLang="en-US"/>
        </a:p>
      </dgm:t>
    </dgm:pt>
    <dgm:pt modelId="{2F4E373F-E246-49F9-A531-885823B1468E}" type="pres">
      <dgm:prSet presAssocID="{EE8E82DC-D097-4B62-BAF3-5921D22636A5}" presName="c4" presStyleLbl="node1" presStyleIdx="3" presStyleCnt="19"/>
      <dgm:spPr/>
      <dgm:t>
        <a:bodyPr/>
        <a:lstStyle/>
        <a:p>
          <a:endParaRPr lang="zh-CN" altLang="en-US"/>
        </a:p>
      </dgm:t>
    </dgm:pt>
    <dgm:pt modelId="{F479BE68-7AA5-404C-9C30-43FA64C80D7F}" type="pres">
      <dgm:prSet presAssocID="{EE8E82DC-D097-4B62-BAF3-5921D22636A5}" presName="c5" presStyleLbl="node1" presStyleIdx="4" presStyleCnt="19"/>
      <dgm:spPr/>
      <dgm:t>
        <a:bodyPr/>
        <a:lstStyle/>
        <a:p>
          <a:endParaRPr lang="zh-CN" altLang="en-US"/>
        </a:p>
      </dgm:t>
    </dgm:pt>
    <dgm:pt modelId="{BBFB7E85-4DF7-41BF-9335-9D87D7D1C8B3}" type="pres">
      <dgm:prSet presAssocID="{EE8E82DC-D097-4B62-BAF3-5921D22636A5}" presName="c6" presStyleLbl="node1" presStyleIdx="5" presStyleCnt="19"/>
      <dgm:spPr/>
      <dgm:t>
        <a:bodyPr/>
        <a:lstStyle/>
        <a:p>
          <a:endParaRPr lang="zh-CN" altLang="en-US"/>
        </a:p>
      </dgm:t>
    </dgm:pt>
    <dgm:pt modelId="{18BEC884-1343-4FE7-870C-74ACEEEB3C39}" type="pres">
      <dgm:prSet presAssocID="{EE8E82DC-D097-4B62-BAF3-5921D22636A5}" presName="c7" presStyleLbl="node1" presStyleIdx="6" presStyleCnt="19"/>
      <dgm:spPr/>
      <dgm:t>
        <a:bodyPr/>
        <a:lstStyle/>
        <a:p>
          <a:endParaRPr lang="zh-CN" altLang="en-US"/>
        </a:p>
      </dgm:t>
    </dgm:pt>
    <dgm:pt modelId="{3FBF9363-26F8-4771-B518-6D16F97EB188}" type="pres">
      <dgm:prSet presAssocID="{EE8E82DC-D097-4B62-BAF3-5921D22636A5}" presName="c8" presStyleLbl="node1" presStyleIdx="7" presStyleCnt="19"/>
      <dgm:spPr/>
      <dgm:t>
        <a:bodyPr/>
        <a:lstStyle/>
        <a:p>
          <a:endParaRPr lang="zh-CN" altLang="en-US"/>
        </a:p>
      </dgm:t>
    </dgm:pt>
    <dgm:pt modelId="{091697EB-901B-46EB-9867-FF39CBC78B32}" type="pres">
      <dgm:prSet presAssocID="{EE8E82DC-D097-4B62-BAF3-5921D22636A5}" presName="c9" presStyleLbl="node1" presStyleIdx="8" presStyleCnt="19"/>
      <dgm:spPr/>
      <dgm:t>
        <a:bodyPr/>
        <a:lstStyle/>
        <a:p>
          <a:endParaRPr lang="zh-CN" altLang="en-US"/>
        </a:p>
      </dgm:t>
    </dgm:pt>
    <dgm:pt modelId="{1DDFECAC-79ED-4205-A938-12A2D5FBCD30}" type="pres">
      <dgm:prSet presAssocID="{EE8E82DC-D097-4B62-BAF3-5921D22636A5}" presName="c10" presStyleLbl="node1" presStyleIdx="9" presStyleCnt="19"/>
      <dgm:spPr/>
      <dgm:t>
        <a:bodyPr/>
        <a:lstStyle/>
        <a:p>
          <a:endParaRPr lang="zh-CN" altLang="en-US"/>
        </a:p>
      </dgm:t>
    </dgm:pt>
    <dgm:pt modelId="{34894B7D-8922-4736-B57D-2B6AFF8CE974}" type="pres">
      <dgm:prSet presAssocID="{EE8E82DC-D097-4B62-BAF3-5921D22636A5}" presName="c11" presStyleLbl="node1" presStyleIdx="10" presStyleCnt="19"/>
      <dgm:spPr/>
      <dgm:t>
        <a:bodyPr/>
        <a:lstStyle/>
        <a:p>
          <a:endParaRPr lang="zh-CN" altLang="en-US"/>
        </a:p>
      </dgm:t>
    </dgm:pt>
    <dgm:pt modelId="{06107AEC-AD65-4E9E-8FB5-F8EC55B98B34}" type="pres">
      <dgm:prSet presAssocID="{EE8E82DC-D097-4B62-BAF3-5921D22636A5}" presName="c12" presStyleLbl="node1" presStyleIdx="11" presStyleCnt="19"/>
      <dgm:spPr/>
      <dgm:t>
        <a:bodyPr/>
        <a:lstStyle/>
        <a:p>
          <a:endParaRPr lang="zh-CN" altLang="en-US"/>
        </a:p>
      </dgm:t>
    </dgm:pt>
    <dgm:pt modelId="{8C3262E3-848E-45C9-B586-CC9EED54AE29}" type="pres">
      <dgm:prSet presAssocID="{EE8E82DC-D097-4B62-BAF3-5921D22636A5}" presName="c13" presStyleLbl="node1" presStyleIdx="12" presStyleCnt="19"/>
      <dgm:spPr/>
      <dgm:t>
        <a:bodyPr/>
        <a:lstStyle/>
        <a:p>
          <a:endParaRPr lang="zh-CN" altLang="en-US"/>
        </a:p>
      </dgm:t>
    </dgm:pt>
    <dgm:pt modelId="{AAE066FB-9918-46F6-B31B-73C0A594086C}" type="pres">
      <dgm:prSet presAssocID="{EE8E82DC-D097-4B62-BAF3-5921D22636A5}" presName="c14" presStyleLbl="node1" presStyleIdx="13" presStyleCnt="19"/>
      <dgm:spPr/>
      <dgm:t>
        <a:bodyPr/>
        <a:lstStyle/>
        <a:p>
          <a:endParaRPr lang="zh-CN" altLang="en-US"/>
        </a:p>
      </dgm:t>
    </dgm:pt>
    <dgm:pt modelId="{6630BCBE-941B-4B71-99BB-66DFF37C20D1}" type="pres">
      <dgm:prSet presAssocID="{EE8E82DC-D097-4B62-BAF3-5921D22636A5}" presName="c15" presStyleLbl="node1" presStyleIdx="14" presStyleCnt="19"/>
      <dgm:spPr/>
      <dgm:t>
        <a:bodyPr/>
        <a:lstStyle/>
        <a:p>
          <a:endParaRPr lang="zh-CN" altLang="en-US"/>
        </a:p>
      </dgm:t>
    </dgm:pt>
    <dgm:pt modelId="{224CB598-53DF-4D3A-B302-7726D0EA25A9}" type="pres">
      <dgm:prSet presAssocID="{EE8E82DC-D097-4B62-BAF3-5921D22636A5}" presName="c16" presStyleLbl="node1" presStyleIdx="15" presStyleCnt="19"/>
      <dgm:spPr/>
      <dgm:t>
        <a:bodyPr/>
        <a:lstStyle/>
        <a:p>
          <a:endParaRPr lang="zh-CN" altLang="en-US"/>
        </a:p>
      </dgm:t>
    </dgm:pt>
    <dgm:pt modelId="{166449C2-B7FD-4C70-9079-F283A492BEB8}" type="pres">
      <dgm:prSet presAssocID="{EE8E82DC-D097-4B62-BAF3-5921D22636A5}" presName="c17" presStyleLbl="node1" presStyleIdx="16" presStyleCnt="19"/>
      <dgm:spPr/>
      <dgm:t>
        <a:bodyPr/>
        <a:lstStyle/>
        <a:p>
          <a:endParaRPr lang="zh-CN" altLang="en-US"/>
        </a:p>
      </dgm:t>
    </dgm:pt>
    <dgm:pt modelId="{48EF4D39-9540-4138-99A4-83C67097536A}" type="pres">
      <dgm:prSet presAssocID="{EE8E82DC-D097-4B62-BAF3-5921D22636A5}" presName="c18" presStyleLbl="node1" presStyleIdx="17" presStyleCnt="19"/>
      <dgm:spPr/>
      <dgm:t>
        <a:bodyPr/>
        <a:lstStyle/>
        <a:p>
          <a:endParaRPr lang="zh-CN" altLang="en-US"/>
        </a:p>
      </dgm:t>
    </dgm:pt>
    <dgm:pt modelId="{A3037C81-4151-4992-9A20-B32FDB880518}" type="pres">
      <dgm:prSet presAssocID="{77F43D35-7B58-4B28-98C7-C452AF0C22C6}" presName="chevronComposite1" presStyleCnt="0"/>
      <dgm:spPr/>
      <dgm:t>
        <a:bodyPr/>
        <a:lstStyle/>
        <a:p>
          <a:endParaRPr lang="zh-CN" altLang="en-US"/>
        </a:p>
      </dgm:t>
    </dgm:pt>
    <dgm:pt modelId="{826E80D3-4964-438F-897B-554AA1AB14A2}" type="pres">
      <dgm:prSet presAssocID="{77F43D35-7B58-4B28-98C7-C452AF0C22C6}" presName="chevron1" presStyleLbl="sibTrans2D1" presStyleIdx="0" presStyleCnt="2"/>
      <dgm:spPr/>
      <dgm:t>
        <a:bodyPr/>
        <a:lstStyle/>
        <a:p>
          <a:endParaRPr lang="zh-CN" altLang="en-US"/>
        </a:p>
      </dgm:t>
    </dgm:pt>
    <dgm:pt modelId="{7B26A567-C140-4AD8-9E81-930A80E46FF6}" type="pres">
      <dgm:prSet presAssocID="{77F43D35-7B58-4B28-98C7-C452AF0C22C6}" presName="spChevron1" presStyleCnt="0"/>
      <dgm:spPr/>
      <dgm:t>
        <a:bodyPr/>
        <a:lstStyle/>
        <a:p>
          <a:endParaRPr lang="zh-CN" altLang="en-US"/>
        </a:p>
      </dgm:t>
    </dgm:pt>
    <dgm:pt modelId="{6F165732-A383-4257-AD5C-73F2709DC40D}" type="pres">
      <dgm:prSet presAssocID="{77F43D35-7B58-4B28-98C7-C452AF0C22C6}" presName="overlap" presStyleCnt="0"/>
      <dgm:spPr/>
      <dgm:t>
        <a:bodyPr/>
        <a:lstStyle/>
        <a:p>
          <a:endParaRPr lang="zh-CN" altLang="en-US"/>
        </a:p>
      </dgm:t>
    </dgm:pt>
    <dgm:pt modelId="{F27737D5-5CD5-4FF0-B759-D818AD4B3E17}" type="pres">
      <dgm:prSet presAssocID="{77F43D35-7B58-4B28-98C7-C452AF0C22C6}" presName="chevronComposite2" presStyleCnt="0"/>
      <dgm:spPr/>
      <dgm:t>
        <a:bodyPr/>
        <a:lstStyle/>
        <a:p>
          <a:endParaRPr lang="zh-CN" altLang="en-US"/>
        </a:p>
      </dgm:t>
    </dgm:pt>
    <dgm:pt modelId="{D1EA8967-BEC8-4396-8E06-B1DB36D1A799}" type="pres">
      <dgm:prSet presAssocID="{77F43D35-7B58-4B28-98C7-C452AF0C22C6}" presName="chevron2" presStyleLbl="sibTrans2D1" presStyleIdx="1" presStyleCnt="2"/>
      <dgm:spPr/>
      <dgm:t>
        <a:bodyPr/>
        <a:lstStyle/>
        <a:p>
          <a:endParaRPr lang="zh-CN" altLang="en-US"/>
        </a:p>
      </dgm:t>
    </dgm:pt>
    <dgm:pt modelId="{5DF134B6-EFE1-405D-BD20-936E6997B8AE}" type="pres">
      <dgm:prSet presAssocID="{77F43D35-7B58-4B28-98C7-C452AF0C22C6}" presName="spChevron2" presStyleCnt="0"/>
      <dgm:spPr/>
      <dgm:t>
        <a:bodyPr/>
        <a:lstStyle/>
        <a:p>
          <a:endParaRPr lang="zh-CN" altLang="en-US"/>
        </a:p>
      </dgm:t>
    </dgm:pt>
    <dgm:pt modelId="{13B39316-7F5E-4BED-93AD-8C20C1E68253}" type="pres">
      <dgm:prSet presAssocID="{4A37990B-E377-4F36-9ABC-C774A2CE9E1D}" presName="last" presStyleCnt="0"/>
      <dgm:spPr/>
      <dgm:t>
        <a:bodyPr/>
        <a:lstStyle/>
        <a:p>
          <a:endParaRPr lang="zh-CN" altLang="en-US"/>
        </a:p>
      </dgm:t>
    </dgm:pt>
    <dgm:pt modelId="{3A97CAFD-975E-4516-B809-0A12B73EDA25}" type="pres">
      <dgm:prSet presAssocID="{4A37990B-E377-4F36-9ABC-C774A2CE9E1D}" presName="circleTx" presStyleLbl="node1" presStyleIdx="18" presStyleCnt="19"/>
      <dgm:spPr/>
      <dgm:t>
        <a:bodyPr/>
        <a:lstStyle/>
        <a:p>
          <a:endParaRPr lang="zh-CN" altLang="en-US"/>
        </a:p>
      </dgm:t>
    </dgm:pt>
    <dgm:pt modelId="{8A737004-1857-493E-AA56-8552D04C7D22}" type="pres">
      <dgm:prSet presAssocID="{4A37990B-E377-4F36-9ABC-C774A2CE9E1D}" presName="spN" presStyleCnt="0"/>
      <dgm:spPr/>
      <dgm:t>
        <a:bodyPr/>
        <a:lstStyle/>
        <a:p>
          <a:endParaRPr lang="zh-CN" altLang="en-US"/>
        </a:p>
      </dgm:t>
    </dgm:pt>
  </dgm:ptLst>
  <dgm:cxnLst>
    <dgm:cxn modelId="{66F261AC-197D-4115-85AF-828DDCE7A71D}" type="presOf" srcId="{B2C0898C-4EA4-4829-A8CE-0D6B4C432C2F}" destId="{A3173ACA-6D70-4D53-9ED9-CF7D910018B1}" srcOrd="0" destOrd="0" presId="urn:microsoft.com/office/officeart/2009/3/layout/RandomtoResultProcess"/>
    <dgm:cxn modelId="{AB16206C-0A20-46CA-B218-E285A5B78CDD}" type="presOf" srcId="{4A37990B-E377-4F36-9ABC-C774A2CE9E1D}" destId="{3A97CAFD-975E-4516-B809-0A12B73EDA25}" srcOrd="0" destOrd="0" presId="urn:microsoft.com/office/officeart/2009/3/layout/RandomtoResultProcess"/>
    <dgm:cxn modelId="{0E336FE6-C77F-4676-8239-D6D6D04697FF}" srcId="{B2C0898C-4EA4-4829-A8CE-0D6B4C432C2F}" destId="{EE8E82DC-D097-4B62-BAF3-5921D22636A5}" srcOrd="0" destOrd="0" parTransId="{C0BE5559-EAF3-43FD-9C26-F81728BF8C23}" sibTransId="{77F43D35-7B58-4B28-98C7-C452AF0C22C6}"/>
    <dgm:cxn modelId="{2A85AFB1-D89A-41CE-90F7-7027EAE3A87E}" srcId="{B2C0898C-4EA4-4829-A8CE-0D6B4C432C2F}" destId="{4A37990B-E377-4F36-9ABC-C774A2CE9E1D}" srcOrd="1" destOrd="0" parTransId="{238C9EBD-2F2E-4450-AE5E-83125D9AF702}" sibTransId="{737459DF-E896-4D78-8654-167AD1B8D4EA}"/>
    <dgm:cxn modelId="{4508B93F-06F3-4728-BE03-CD41686C5090}" type="presOf" srcId="{EE8E82DC-D097-4B62-BAF3-5921D22636A5}" destId="{A0A592CC-6DED-4A48-8107-F838C360DD88}" srcOrd="0" destOrd="0" presId="urn:microsoft.com/office/officeart/2009/3/layout/RandomtoResultProcess"/>
    <dgm:cxn modelId="{7E22711B-6514-4BAD-9E6E-A839522556E0}" type="presParOf" srcId="{A3173ACA-6D70-4D53-9ED9-CF7D910018B1}" destId="{37225F00-10C8-44F5-85F3-1C61456A024D}" srcOrd="0" destOrd="0" presId="urn:microsoft.com/office/officeart/2009/3/layout/RandomtoResultProcess"/>
    <dgm:cxn modelId="{1B13CFC9-9D8F-4E7B-AF45-32EFDEAD99D1}" type="presParOf" srcId="{37225F00-10C8-44F5-85F3-1C61456A024D}" destId="{A0A592CC-6DED-4A48-8107-F838C360DD88}" srcOrd="0" destOrd="0" presId="urn:microsoft.com/office/officeart/2009/3/layout/RandomtoResultProcess"/>
    <dgm:cxn modelId="{1A62075F-F105-482A-A48A-297C2877BAAB}" type="presParOf" srcId="{37225F00-10C8-44F5-85F3-1C61456A024D}" destId="{63299DE7-CAB2-4519-87F2-E81CB13A2132}" srcOrd="1" destOrd="0" presId="urn:microsoft.com/office/officeart/2009/3/layout/RandomtoResultProcess"/>
    <dgm:cxn modelId="{860E0CD7-8A2B-4B91-AB90-23A1FDC8110C}" type="presParOf" srcId="{37225F00-10C8-44F5-85F3-1C61456A024D}" destId="{28F56A1D-6CD3-4838-9AE5-C6F6388B6295}" srcOrd="2" destOrd="0" presId="urn:microsoft.com/office/officeart/2009/3/layout/RandomtoResultProcess"/>
    <dgm:cxn modelId="{A0F74864-2B8D-4764-B697-A3BB0E547433}" type="presParOf" srcId="{37225F00-10C8-44F5-85F3-1C61456A024D}" destId="{76A2C942-BD2B-443C-894C-31BE4FDA0C35}" srcOrd="3" destOrd="0" presId="urn:microsoft.com/office/officeart/2009/3/layout/RandomtoResultProcess"/>
    <dgm:cxn modelId="{63316C9C-16B3-43BF-8CC4-6FCAD0A7C6FA}" type="presParOf" srcId="{37225F00-10C8-44F5-85F3-1C61456A024D}" destId="{2F4E373F-E246-49F9-A531-885823B1468E}" srcOrd="4" destOrd="0" presId="urn:microsoft.com/office/officeart/2009/3/layout/RandomtoResultProcess"/>
    <dgm:cxn modelId="{951CFB4A-1585-4D4A-878A-F43BD14AED92}" type="presParOf" srcId="{37225F00-10C8-44F5-85F3-1C61456A024D}" destId="{F479BE68-7AA5-404C-9C30-43FA64C80D7F}" srcOrd="5" destOrd="0" presId="urn:microsoft.com/office/officeart/2009/3/layout/RandomtoResultProcess"/>
    <dgm:cxn modelId="{06EB8470-9914-4B97-9C77-E70295AD6C30}" type="presParOf" srcId="{37225F00-10C8-44F5-85F3-1C61456A024D}" destId="{BBFB7E85-4DF7-41BF-9335-9D87D7D1C8B3}" srcOrd="6" destOrd="0" presId="urn:microsoft.com/office/officeart/2009/3/layout/RandomtoResultProcess"/>
    <dgm:cxn modelId="{893D5363-76A0-4746-9BC1-324926CF8539}" type="presParOf" srcId="{37225F00-10C8-44F5-85F3-1C61456A024D}" destId="{18BEC884-1343-4FE7-870C-74ACEEEB3C39}" srcOrd="7" destOrd="0" presId="urn:microsoft.com/office/officeart/2009/3/layout/RandomtoResultProcess"/>
    <dgm:cxn modelId="{6B145B41-F3D5-4292-898D-F11F396E58D3}" type="presParOf" srcId="{37225F00-10C8-44F5-85F3-1C61456A024D}" destId="{3FBF9363-26F8-4771-B518-6D16F97EB188}" srcOrd="8" destOrd="0" presId="urn:microsoft.com/office/officeart/2009/3/layout/RandomtoResultProcess"/>
    <dgm:cxn modelId="{2218F3D8-80F6-4EC6-A835-42F0C7147D8A}" type="presParOf" srcId="{37225F00-10C8-44F5-85F3-1C61456A024D}" destId="{091697EB-901B-46EB-9867-FF39CBC78B32}" srcOrd="9" destOrd="0" presId="urn:microsoft.com/office/officeart/2009/3/layout/RandomtoResultProcess"/>
    <dgm:cxn modelId="{E3E1FCA4-CD12-424F-96F3-33F6A354EF13}" type="presParOf" srcId="{37225F00-10C8-44F5-85F3-1C61456A024D}" destId="{1DDFECAC-79ED-4205-A938-12A2D5FBCD30}" srcOrd="10" destOrd="0" presId="urn:microsoft.com/office/officeart/2009/3/layout/RandomtoResultProcess"/>
    <dgm:cxn modelId="{67BA2762-D32F-4D1E-B833-8CA151B46740}" type="presParOf" srcId="{37225F00-10C8-44F5-85F3-1C61456A024D}" destId="{34894B7D-8922-4736-B57D-2B6AFF8CE974}" srcOrd="11" destOrd="0" presId="urn:microsoft.com/office/officeart/2009/3/layout/RandomtoResultProcess"/>
    <dgm:cxn modelId="{DE2C281D-9F23-4CCB-BD77-2CB742B966EB}" type="presParOf" srcId="{37225F00-10C8-44F5-85F3-1C61456A024D}" destId="{06107AEC-AD65-4E9E-8FB5-F8EC55B98B34}" srcOrd="12" destOrd="0" presId="urn:microsoft.com/office/officeart/2009/3/layout/RandomtoResultProcess"/>
    <dgm:cxn modelId="{E87F234C-DB8C-47FC-850B-70D37E032DAF}" type="presParOf" srcId="{37225F00-10C8-44F5-85F3-1C61456A024D}" destId="{8C3262E3-848E-45C9-B586-CC9EED54AE29}" srcOrd="13" destOrd="0" presId="urn:microsoft.com/office/officeart/2009/3/layout/RandomtoResultProcess"/>
    <dgm:cxn modelId="{D5DA14C1-5E27-46DC-A985-4E299F03C237}" type="presParOf" srcId="{37225F00-10C8-44F5-85F3-1C61456A024D}" destId="{AAE066FB-9918-46F6-B31B-73C0A594086C}" srcOrd="14" destOrd="0" presId="urn:microsoft.com/office/officeart/2009/3/layout/RandomtoResultProcess"/>
    <dgm:cxn modelId="{8D523476-E8A5-487F-90EA-428E9913B54B}" type="presParOf" srcId="{37225F00-10C8-44F5-85F3-1C61456A024D}" destId="{6630BCBE-941B-4B71-99BB-66DFF37C20D1}" srcOrd="15" destOrd="0" presId="urn:microsoft.com/office/officeart/2009/3/layout/RandomtoResultProcess"/>
    <dgm:cxn modelId="{BC3D6ED4-6D77-4525-86AE-2638AA018A6D}" type="presParOf" srcId="{37225F00-10C8-44F5-85F3-1C61456A024D}" destId="{224CB598-53DF-4D3A-B302-7726D0EA25A9}" srcOrd="16" destOrd="0" presId="urn:microsoft.com/office/officeart/2009/3/layout/RandomtoResultProcess"/>
    <dgm:cxn modelId="{85291AC1-8ACF-457D-90DA-8AD10D2BADA0}" type="presParOf" srcId="{37225F00-10C8-44F5-85F3-1C61456A024D}" destId="{166449C2-B7FD-4C70-9079-F283A492BEB8}" srcOrd="17" destOrd="0" presId="urn:microsoft.com/office/officeart/2009/3/layout/RandomtoResultProcess"/>
    <dgm:cxn modelId="{F12AB76B-7D76-4C00-92A7-14CCD030E46B}" type="presParOf" srcId="{37225F00-10C8-44F5-85F3-1C61456A024D}" destId="{48EF4D39-9540-4138-99A4-83C67097536A}" srcOrd="18" destOrd="0" presId="urn:microsoft.com/office/officeart/2009/3/layout/RandomtoResultProcess"/>
    <dgm:cxn modelId="{B39B40FE-036F-4EB7-8E88-C2F54A61F9C3}" type="presParOf" srcId="{A3173ACA-6D70-4D53-9ED9-CF7D910018B1}" destId="{A3037C81-4151-4992-9A20-B32FDB880518}" srcOrd="1" destOrd="0" presId="urn:microsoft.com/office/officeart/2009/3/layout/RandomtoResultProcess"/>
    <dgm:cxn modelId="{03786A5A-8FF5-40D4-98A5-4749B191AE58}" type="presParOf" srcId="{A3037C81-4151-4992-9A20-B32FDB880518}" destId="{826E80D3-4964-438F-897B-554AA1AB14A2}" srcOrd="0" destOrd="0" presId="urn:microsoft.com/office/officeart/2009/3/layout/RandomtoResultProcess"/>
    <dgm:cxn modelId="{74E5DDD5-BBE1-44E9-9EB3-AF87328ABE50}" type="presParOf" srcId="{A3037C81-4151-4992-9A20-B32FDB880518}" destId="{7B26A567-C140-4AD8-9E81-930A80E46FF6}" srcOrd="1" destOrd="0" presId="urn:microsoft.com/office/officeart/2009/3/layout/RandomtoResultProcess"/>
    <dgm:cxn modelId="{2C5857F4-0D38-488B-9162-790647E0E6F6}" type="presParOf" srcId="{A3173ACA-6D70-4D53-9ED9-CF7D910018B1}" destId="{6F165732-A383-4257-AD5C-73F2709DC40D}" srcOrd="2" destOrd="0" presId="urn:microsoft.com/office/officeart/2009/3/layout/RandomtoResultProcess"/>
    <dgm:cxn modelId="{B9FA9307-637B-4629-B06D-256416A1945C}" type="presParOf" srcId="{A3173ACA-6D70-4D53-9ED9-CF7D910018B1}" destId="{F27737D5-5CD5-4FF0-B759-D818AD4B3E17}" srcOrd="3" destOrd="0" presId="urn:microsoft.com/office/officeart/2009/3/layout/RandomtoResultProcess"/>
    <dgm:cxn modelId="{BE777818-F310-4D02-AD35-699FE5863A68}" type="presParOf" srcId="{F27737D5-5CD5-4FF0-B759-D818AD4B3E17}" destId="{D1EA8967-BEC8-4396-8E06-B1DB36D1A799}" srcOrd="0" destOrd="0" presId="urn:microsoft.com/office/officeart/2009/3/layout/RandomtoResultProcess"/>
    <dgm:cxn modelId="{7682206D-EBC1-4BC1-98C8-EEBCE95B3579}" type="presParOf" srcId="{F27737D5-5CD5-4FF0-B759-D818AD4B3E17}" destId="{5DF134B6-EFE1-405D-BD20-936E6997B8AE}" srcOrd="1" destOrd="0" presId="urn:microsoft.com/office/officeart/2009/3/layout/RandomtoResultProcess"/>
    <dgm:cxn modelId="{E47F0F58-6980-40DC-9C2A-6C9C78E7F128}" type="presParOf" srcId="{A3173ACA-6D70-4D53-9ED9-CF7D910018B1}" destId="{13B39316-7F5E-4BED-93AD-8C20C1E68253}" srcOrd="4" destOrd="0" presId="urn:microsoft.com/office/officeart/2009/3/layout/RandomtoResultProcess"/>
    <dgm:cxn modelId="{45C43FC1-CA4E-4809-B0C8-4D1E96F48F67}" type="presParOf" srcId="{13B39316-7F5E-4BED-93AD-8C20C1E68253}" destId="{3A97CAFD-975E-4516-B809-0A12B73EDA25}" srcOrd="0" destOrd="0" presId="urn:microsoft.com/office/officeart/2009/3/layout/RandomtoResultProcess"/>
    <dgm:cxn modelId="{3BCFC165-DA7D-4CFC-8F79-DF7F133E5A85}" type="presParOf" srcId="{13B39316-7F5E-4BED-93AD-8C20C1E68253}" destId="{8A737004-1857-493E-AA56-8552D04C7D2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592CC-6DED-4A48-8107-F838C360DD88}">
      <dsp:nvSpPr>
        <dsp:cNvPr id="0" name=""/>
        <dsp:cNvSpPr/>
      </dsp:nvSpPr>
      <dsp:spPr>
        <a:xfrm>
          <a:off x="152893" y="1125817"/>
          <a:ext cx="2245302" cy="73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>
              <a:solidFill>
                <a:schemeClr val="bg1"/>
              </a:solidFill>
              <a:latin typeface="+mj-ea"/>
              <a:ea typeface="+mj-ea"/>
            </a:rPr>
            <a:t>优胜劣汰</a:t>
          </a:r>
          <a:endParaRPr lang="zh-CN" altLang="en-US" sz="4200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152893" y="1125817"/>
        <a:ext cx="2245302" cy="739929"/>
      </dsp:txXfrm>
    </dsp:sp>
    <dsp:sp modelId="{63299DE7-CAB2-4519-87F2-E81CB13A2132}">
      <dsp:nvSpPr>
        <dsp:cNvPr id="0" name=""/>
        <dsp:cNvSpPr/>
      </dsp:nvSpPr>
      <dsp:spPr>
        <a:xfrm>
          <a:off x="150342" y="900777"/>
          <a:ext cx="178603" cy="1786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56A1D-6CD3-4838-9AE5-C6F6388B6295}">
      <dsp:nvSpPr>
        <dsp:cNvPr id="0" name=""/>
        <dsp:cNvSpPr/>
      </dsp:nvSpPr>
      <dsp:spPr>
        <a:xfrm>
          <a:off x="275364" y="650732"/>
          <a:ext cx="178603" cy="1786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2C942-BD2B-443C-894C-31BE4FDA0C35}">
      <dsp:nvSpPr>
        <dsp:cNvPr id="0" name=""/>
        <dsp:cNvSpPr/>
      </dsp:nvSpPr>
      <dsp:spPr>
        <a:xfrm>
          <a:off x="575418" y="700741"/>
          <a:ext cx="280662" cy="2806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E373F-E246-49F9-A531-885823B1468E}">
      <dsp:nvSpPr>
        <dsp:cNvPr id="0" name=""/>
        <dsp:cNvSpPr/>
      </dsp:nvSpPr>
      <dsp:spPr>
        <a:xfrm>
          <a:off x="825463" y="425691"/>
          <a:ext cx="178603" cy="1786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9BE68-7AA5-404C-9C30-43FA64C80D7F}">
      <dsp:nvSpPr>
        <dsp:cNvPr id="0" name=""/>
        <dsp:cNvSpPr/>
      </dsp:nvSpPr>
      <dsp:spPr>
        <a:xfrm>
          <a:off x="1150522" y="325673"/>
          <a:ext cx="178603" cy="17860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B7E85-4DF7-41BF-9335-9D87D7D1C8B3}">
      <dsp:nvSpPr>
        <dsp:cNvPr id="0" name=""/>
        <dsp:cNvSpPr/>
      </dsp:nvSpPr>
      <dsp:spPr>
        <a:xfrm>
          <a:off x="1550594" y="500705"/>
          <a:ext cx="178603" cy="1786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EC884-1343-4FE7-870C-74ACEEEB3C39}">
      <dsp:nvSpPr>
        <dsp:cNvPr id="0" name=""/>
        <dsp:cNvSpPr/>
      </dsp:nvSpPr>
      <dsp:spPr>
        <a:xfrm>
          <a:off x="1800639" y="625727"/>
          <a:ext cx="280662" cy="2806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F9363-26F8-4771-B518-6D16F97EB188}">
      <dsp:nvSpPr>
        <dsp:cNvPr id="0" name=""/>
        <dsp:cNvSpPr/>
      </dsp:nvSpPr>
      <dsp:spPr>
        <a:xfrm>
          <a:off x="2150702" y="900777"/>
          <a:ext cx="178603" cy="1786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697EB-901B-46EB-9867-FF39CBC78B32}">
      <dsp:nvSpPr>
        <dsp:cNvPr id="0" name=""/>
        <dsp:cNvSpPr/>
      </dsp:nvSpPr>
      <dsp:spPr>
        <a:xfrm>
          <a:off x="2300729" y="1175826"/>
          <a:ext cx="178603" cy="1786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FECAC-79ED-4205-A938-12A2D5FBCD30}">
      <dsp:nvSpPr>
        <dsp:cNvPr id="0" name=""/>
        <dsp:cNvSpPr/>
      </dsp:nvSpPr>
      <dsp:spPr>
        <a:xfrm>
          <a:off x="1000495" y="650732"/>
          <a:ext cx="459266" cy="45926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94B7D-8922-4736-B57D-2B6AFF8CE974}">
      <dsp:nvSpPr>
        <dsp:cNvPr id="0" name=""/>
        <dsp:cNvSpPr/>
      </dsp:nvSpPr>
      <dsp:spPr>
        <a:xfrm>
          <a:off x="25319" y="1600903"/>
          <a:ext cx="178603" cy="1786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07AEC-AD65-4E9E-8FB5-F8EC55B98B34}">
      <dsp:nvSpPr>
        <dsp:cNvPr id="0" name=""/>
        <dsp:cNvSpPr/>
      </dsp:nvSpPr>
      <dsp:spPr>
        <a:xfrm>
          <a:off x="175346" y="1825943"/>
          <a:ext cx="280662" cy="2806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3262E3-848E-45C9-B586-CC9EED54AE29}">
      <dsp:nvSpPr>
        <dsp:cNvPr id="0" name=""/>
        <dsp:cNvSpPr/>
      </dsp:nvSpPr>
      <dsp:spPr>
        <a:xfrm>
          <a:off x="550414" y="2025979"/>
          <a:ext cx="408236" cy="4082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066FB-9918-46F6-B31B-73C0A594086C}">
      <dsp:nvSpPr>
        <dsp:cNvPr id="0" name=""/>
        <dsp:cNvSpPr/>
      </dsp:nvSpPr>
      <dsp:spPr>
        <a:xfrm>
          <a:off x="1075508" y="2351038"/>
          <a:ext cx="178603" cy="1786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30BCBE-941B-4B71-99BB-66DFF37C20D1}">
      <dsp:nvSpPr>
        <dsp:cNvPr id="0" name=""/>
        <dsp:cNvSpPr/>
      </dsp:nvSpPr>
      <dsp:spPr>
        <a:xfrm>
          <a:off x="1175526" y="2025979"/>
          <a:ext cx="280662" cy="2806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CB598-53DF-4D3A-B302-7726D0EA25A9}">
      <dsp:nvSpPr>
        <dsp:cNvPr id="0" name=""/>
        <dsp:cNvSpPr/>
      </dsp:nvSpPr>
      <dsp:spPr>
        <a:xfrm>
          <a:off x="1425571" y="2376042"/>
          <a:ext cx="178603" cy="1786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449C2-B7FD-4C70-9079-F283A492BEB8}">
      <dsp:nvSpPr>
        <dsp:cNvPr id="0" name=""/>
        <dsp:cNvSpPr/>
      </dsp:nvSpPr>
      <dsp:spPr>
        <a:xfrm>
          <a:off x="1650612" y="1975970"/>
          <a:ext cx="408236" cy="4082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F4D39-9540-4138-99A4-83C67097536A}">
      <dsp:nvSpPr>
        <dsp:cNvPr id="0" name=""/>
        <dsp:cNvSpPr/>
      </dsp:nvSpPr>
      <dsp:spPr>
        <a:xfrm>
          <a:off x="2200711" y="1875952"/>
          <a:ext cx="280662" cy="2806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E80D3-4964-438F-897B-554AA1AB14A2}">
      <dsp:nvSpPr>
        <dsp:cNvPr id="0" name=""/>
        <dsp:cNvSpPr/>
      </dsp:nvSpPr>
      <dsp:spPr>
        <a:xfrm>
          <a:off x="2481374" y="700325"/>
          <a:ext cx="824266" cy="15736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A8967-BEC8-4396-8E06-B1DB36D1A799}">
      <dsp:nvSpPr>
        <dsp:cNvPr id="0" name=""/>
        <dsp:cNvSpPr/>
      </dsp:nvSpPr>
      <dsp:spPr>
        <a:xfrm>
          <a:off x="3155773" y="700325"/>
          <a:ext cx="824266" cy="15736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7CAFD-975E-4516-B809-0A12B73EDA25}">
      <dsp:nvSpPr>
        <dsp:cNvPr id="0" name=""/>
        <dsp:cNvSpPr/>
      </dsp:nvSpPr>
      <dsp:spPr>
        <a:xfrm>
          <a:off x="4069960" y="570278"/>
          <a:ext cx="1910799" cy="191079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smtClean="0">
              <a:latin typeface="+mj-ea"/>
              <a:ea typeface="+mj-ea"/>
            </a:rPr>
            <a:t>最优</a:t>
          </a:r>
          <a:endParaRPr lang="zh-CN" altLang="en-US" sz="4200" kern="1200" dirty="0">
            <a:latin typeface="+mj-ea"/>
            <a:ea typeface="+mj-ea"/>
          </a:endParaRPr>
        </a:p>
      </dsp:txBody>
      <dsp:txXfrm>
        <a:off x="4349790" y="850108"/>
        <a:ext cx="1351139" cy="135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6C64-DAD4-491B-AA11-64FBDA4AAEBD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C087-4B45-438C-B63E-78D41ED96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7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 w="18415" cmpd="sng">
                  <a:noFill/>
                  <a:prstDash val="solid"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2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9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36713"/>
            <a:ext cx="2057400" cy="511256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36711"/>
            <a:ext cx="6019800" cy="51125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3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04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5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1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0963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09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18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33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772815"/>
            <a:ext cx="3008313" cy="41764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0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6724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3688" y="51571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3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2132855"/>
            <a:ext cx="8229600" cy="382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9FE7-3787-486D-8E1C-CB33849DC0A2}" type="datetimeFigureOut">
              <a:rPr lang="zh-CN" altLang="en-US" smtClean="0"/>
              <a:t>2011/12/2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31D6-4192-40D8-84A4-BB3B2544B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 w="18415" cmpd="sng">
            <a:solidFill>
              <a:schemeClr val="bg1">
                <a:lumMod val="95000"/>
              </a:schemeClr>
            </a:solidFill>
            <a:prstDash val="solid"/>
          </a:ln>
          <a:solidFill>
            <a:schemeClr val="bg1">
              <a:lumMod val="75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18415" cmpd="sng">
            <a:solidFill>
              <a:schemeClr val="bg1">
                <a:lumMod val="95000"/>
              </a:schemeClr>
            </a:solidFill>
            <a:prstDash val="solid"/>
          </a:ln>
          <a:solidFill>
            <a:schemeClr val="bg1">
              <a:lumMod val="75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18415" cmpd="sng">
            <a:solidFill>
              <a:schemeClr val="bg1">
                <a:lumMod val="95000"/>
              </a:schemeClr>
            </a:solidFill>
            <a:prstDash val="solid"/>
          </a:ln>
          <a:solidFill>
            <a:schemeClr val="bg1">
              <a:lumMod val="75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18415" cmpd="sng">
            <a:solidFill>
              <a:schemeClr val="bg1">
                <a:lumMod val="95000"/>
              </a:schemeClr>
            </a:solidFill>
            <a:prstDash val="solid"/>
          </a:ln>
          <a:solidFill>
            <a:schemeClr val="bg1">
              <a:lumMod val="75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18415" cmpd="sng">
            <a:solidFill>
              <a:schemeClr val="bg1">
                <a:lumMod val="95000"/>
              </a:schemeClr>
            </a:solidFill>
            <a:prstDash val="solid"/>
          </a:ln>
          <a:solidFill>
            <a:schemeClr val="bg1">
              <a:lumMod val="75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1680" y="2204864"/>
            <a:ext cx="5904656" cy="147002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光子晶体光纤色散特性的遗传算法优化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67544" y="5301208"/>
            <a:ext cx="8280920" cy="369332"/>
            <a:chOff x="467544" y="5301208"/>
            <a:chExt cx="828092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5301208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姓名：尹国冰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	</a:t>
              </a:r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 </a:t>
              </a:r>
              <a:r>
                <a:rPr lang="zh-CN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导师：李曙光</a:t>
              </a:r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	  </a:t>
              </a:r>
              <a:r>
                <a:rPr lang="zh-CN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专业：凝聚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态物理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504034" y="5416766"/>
              <a:ext cx="144016" cy="18466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444913" y="5393541"/>
              <a:ext cx="144016" cy="18466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436096" y="5416766"/>
              <a:ext cx="144016" cy="18466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1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467">
        <p:fade/>
      </p:transition>
    </mc:Choice>
    <mc:Fallback>
      <p:transition spd="med" advTm="22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GA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2796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796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1900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8004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8452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64556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392" y="5085184"/>
            <a:ext cx="56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编码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7392" y="2874988"/>
            <a:ext cx="56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3.14159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923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193">
        <p:fade/>
      </p:transition>
    </mc:Choice>
    <mc:Fallback>
      <p:transition spd="med" advTm="101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GA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2796" y="3212976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796" y="3212976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1900" y="3212976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8004" y="3212976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8452" y="3212976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64556" y="3212976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392" y="5085184"/>
            <a:ext cx="56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交叉</a:t>
            </a:r>
          </a:p>
        </p:txBody>
      </p:sp>
      <p:sp>
        <p:nvSpPr>
          <p:cNvPr id="10" name="矩形 9"/>
          <p:cNvSpPr/>
          <p:nvPr/>
        </p:nvSpPr>
        <p:spPr>
          <a:xfrm>
            <a:off x="1792796" y="4221088"/>
            <a:ext cx="93610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35796" y="4221088"/>
            <a:ext cx="93610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71900" y="4221088"/>
            <a:ext cx="93610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08004" y="4221088"/>
            <a:ext cx="93610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28452" y="4221088"/>
            <a:ext cx="93610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64556" y="4221088"/>
            <a:ext cx="93610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99">
        <p:fade/>
      </p:transition>
    </mc:Choice>
    <mc:Fallback>
      <p:transition spd="med" advTm="4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9584E-6 L 8.33333E-7 0.14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9584E-6 L 2.77778E-7 0.146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056E-7 L 8.33333E-7 -0.146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056E-7 L 2.77778E-7 -0.146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GA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2796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796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1900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8004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8452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64556" y="3899754"/>
            <a:ext cx="936104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392" y="5085184"/>
            <a:ext cx="56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变异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8104" y="3897431"/>
            <a:ext cx="936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8104" y="3897431"/>
            <a:ext cx="936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6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08104" y="3897431"/>
            <a:ext cx="936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08104" y="3897431"/>
            <a:ext cx="936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5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8104" y="3897431"/>
            <a:ext cx="936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6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18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82">
        <p:fade/>
      </p:transition>
    </mc:Choice>
    <mc:Fallback>
      <p:transition spd="med" advTm="5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GA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392" y="5085184"/>
            <a:ext cx="56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内存中的进化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544295377"/>
              </p:ext>
            </p:extLst>
          </p:nvPr>
        </p:nvGraphicFramePr>
        <p:xfrm>
          <a:off x="1508479" y="2420888"/>
          <a:ext cx="6096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35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36">
        <p:fade/>
      </p:transition>
    </mc:Choice>
    <mc:Fallback>
      <p:transition spd="med" advTm="5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实现方法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59632" y="2996952"/>
            <a:ext cx="6690194" cy="2573151"/>
            <a:chOff x="1490652" y="3227549"/>
            <a:chExt cx="6090642" cy="2342554"/>
          </a:xfrm>
          <a:scene3d>
            <a:camera prst="perspectiveAbove"/>
            <a:lightRig rig="threePt" dir="t"/>
          </a:scene3d>
        </p:grpSpPr>
        <p:sp>
          <p:nvSpPr>
            <p:cNvPr id="13" name="任意多边形 12"/>
            <p:cNvSpPr/>
            <p:nvPr/>
          </p:nvSpPr>
          <p:spPr>
            <a:xfrm>
              <a:off x="5238740" y="3227549"/>
              <a:ext cx="2342554" cy="2342554"/>
            </a:xfrm>
            <a:custGeom>
              <a:avLst/>
              <a:gdLst>
                <a:gd name="connsiteX0" fmla="*/ 0 w 2342554"/>
                <a:gd name="connsiteY0" fmla="*/ 1171277 h 2342554"/>
                <a:gd name="connsiteX1" fmla="*/ 1171277 w 2342554"/>
                <a:gd name="connsiteY1" fmla="*/ 0 h 2342554"/>
                <a:gd name="connsiteX2" fmla="*/ 2342554 w 2342554"/>
                <a:gd name="connsiteY2" fmla="*/ 1171277 h 2342554"/>
                <a:gd name="connsiteX3" fmla="*/ 1171277 w 2342554"/>
                <a:gd name="connsiteY3" fmla="*/ 2342554 h 2342554"/>
                <a:gd name="connsiteX4" fmla="*/ 0 w 2342554"/>
                <a:gd name="connsiteY4" fmla="*/ 1171277 h 23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554" h="2342554">
                  <a:moveTo>
                    <a:pt x="0" y="1171277"/>
                  </a:moveTo>
                  <a:cubicBezTo>
                    <a:pt x="0" y="524399"/>
                    <a:pt x="524399" y="0"/>
                    <a:pt x="1171277" y="0"/>
                  </a:cubicBezTo>
                  <a:cubicBezTo>
                    <a:pt x="1818155" y="0"/>
                    <a:pt x="2342554" y="524399"/>
                    <a:pt x="2342554" y="1171277"/>
                  </a:cubicBezTo>
                  <a:cubicBezTo>
                    <a:pt x="2342554" y="1818155"/>
                    <a:pt x="1818155" y="2342554"/>
                    <a:pt x="1171277" y="2342554"/>
                  </a:cubicBezTo>
                  <a:cubicBezTo>
                    <a:pt x="524399" y="2342554"/>
                    <a:pt x="0" y="1818155"/>
                    <a:pt x="0" y="1171277"/>
                  </a:cubicBezTo>
                  <a:close/>
                </a:path>
              </a:pathLst>
            </a:custGeom>
            <a:sp3d extrusionH="508000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1978" tIns="372269" rIns="471978" bIns="37226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3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COMSOL</a:t>
              </a:r>
              <a:endParaRPr lang="zh-CN" altLang="en-US" sz="23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490652" y="3227549"/>
              <a:ext cx="2342554" cy="2342554"/>
            </a:xfrm>
            <a:custGeom>
              <a:avLst/>
              <a:gdLst>
                <a:gd name="connsiteX0" fmla="*/ 0 w 2342554"/>
                <a:gd name="connsiteY0" fmla="*/ 1171277 h 2342554"/>
                <a:gd name="connsiteX1" fmla="*/ 1171277 w 2342554"/>
                <a:gd name="connsiteY1" fmla="*/ 0 h 2342554"/>
                <a:gd name="connsiteX2" fmla="*/ 2342554 w 2342554"/>
                <a:gd name="connsiteY2" fmla="*/ 1171277 h 2342554"/>
                <a:gd name="connsiteX3" fmla="*/ 1171277 w 2342554"/>
                <a:gd name="connsiteY3" fmla="*/ 2342554 h 2342554"/>
                <a:gd name="connsiteX4" fmla="*/ 0 w 2342554"/>
                <a:gd name="connsiteY4" fmla="*/ 1171277 h 23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554" h="2342554">
                  <a:moveTo>
                    <a:pt x="0" y="1171277"/>
                  </a:moveTo>
                  <a:cubicBezTo>
                    <a:pt x="0" y="524399"/>
                    <a:pt x="524399" y="0"/>
                    <a:pt x="1171277" y="0"/>
                  </a:cubicBezTo>
                  <a:cubicBezTo>
                    <a:pt x="1818155" y="0"/>
                    <a:pt x="2342554" y="524399"/>
                    <a:pt x="2342554" y="1171277"/>
                  </a:cubicBezTo>
                  <a:cubicBezTo>
                    <a:pt x="2342554" y="1818155"/>
                    <a:pt x="1818155" y="2342554"/>
                    <a:pt x="1171277" y="2342554"/>
                  </a:cubicBezTo>
                  <a:cubicBezTo>
                    <a:pt x="524399" y="2342554"/>
                    <a:pt x="0" y="1818155"/>
                    <a:pt x="0" y="1171277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sp3d extrusionH="508000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1978" tIns="372269" rIns="471978" bIns="37226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3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FORTRAN</a:t>
              </a:r>
              <a:endParaRPr lang="zh-CN" altLang="en-US" sz="23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364696" y="3227549"/>
              <a:ext cx="2342554" cy="2342554"/>
            </a:xfrm>
            <a:custGeom>
              <a:avLst/>
              <a:gdLst>
                <a:gd name="connsiteX0" fmla="*/ 0 w 2342554"/>
                <a:gd name="connsiteY0" fmla="*/ 1171277 h 2342554"/>
                <a:gd name="connsiteX1" fmla="*/ 1171277 w 2342554"/>
                <a:gd name="connsiteY1" fmla="*/ 0 h 2342554"/>
                <a:gd name="connsiteX2" fmla="*/ 2342554 w 2342554"/>
                <a:gd name="connsiteY2" fmla="*/ 1171277 h 2342554"/>
                <a:gd name="connsiteX3" fmla="*/ 1171277 w 2342554"/>
                <a:gd name="connsiteY3" fmla="*/ 2342554 h 2342554"/>
                <a:gd name="connsiteX4" fmla="*/ 0 w 2342554"/>
                <a:gd name="connsiteY4" fmla="*/ 1171277 h 23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554" h="2342554">
                  <a:moveTo>
                    <a:pt x="0" y="1171277"/>
                  </a:moveTo>
                  <a:cubicBezTo>
                    <a:pt x="0" y="524399"/>
                    <a:pt x="524399" y="0"/>
                    <a:pt x="1171277" y="0"/>
                  </a:cubicBezTo>
                  <a:cubicBezTo>
                    <a:pt x="1818155" y="0"/>
                    <a:pt x="2342554" y="524399"/>
                    <a:pt x="2342554" y="1171277"/>
                  </a:cubicBezTo>
                  <a:cubicBezTo>
                    <a:pt x="2342554" y="1818155"/>
                    <a:pt x="1818155" y="2342554"/>
                    <a:pt x="1171277" y="2342554"/>
                  </a:cubicBezTo>
                  <a:cubicBezTo>
                    <a:pt x="524399" y="2342554"/>
                    <a:pt x="0" y="1818155"/>
                    <a:pt x="0" y="1171277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sp3d extrusionH="508000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1978" tIns="372269" rIns="471978" bIns="37226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3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MATLAB</a:t>
              </a:r>
              <a:endParaRPr lang="zh-CN" altLang="en-US" sz="23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16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906">
        <p:fade/>
      </p:transition>
    </mc:Choice>
    <mc:Fallback>
      <p:transition spd="med" advTm="159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是否解决？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31640" y="1628800"/>
            <a:ext cx="4536504" cy="3888432"/>
            <a:chOff x="1331640" y="1628800"/>
            <a:chExt cx="4536504" cy="388843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331640" y="1628800"/>
              <a:ext cx="0" cy="38884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331640" y="3284984"/>
              <a:ext cx="115212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483768" y="3284984"/>
              <a:ext cx="3384376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+mj-ea"/>
                  <a:ea typeface="+mj-ea"/>
                </a:rPr>
                <a:t>零色散</a:t>
              </a:r>
              <a:endParaRPr lang="zh-CN" altLang="en-US" sz="3200" dirty="0">
                <a:latin typeface="+mj-ea"/>
                <a:ea typeface="+mj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331640" y="4005064"/>
              <a:ext cx="115212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483768" y="4005064"/>
              <a:ext cx="3384376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+mj-ea"/>
                  <a:ea typeface="+mj-ea"/>
                </a:rPr>
                <a:t>平坦色散</a:t>
              </a:r>
              <a:endParaRPr lang="zh-CN" altLang="en-US" sz="3200" dirty="0">
                <a:latin typeface="+mj-ea"/>
                <a:ea typeface="+mj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331640" y="4725144"/>
              <a:ext cx="115212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2483768" y="4725144"/>
              <a:ext cx="3384376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+mj-ea"/>
                  <a:ea typeface="+mj-ea"/>
                </a:rPr>
                <a:t>负色散</a:t>
              </a:r>
              <a:endParaRPr lang="zh-CN" altLang="en-US" sz="32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81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1">
        <p:fade/>
      </p:transition>
    </mc:Choice>
    <mc:Fallback>
      <p:transition spd="med" advTm="9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65" y="1078094"/>
            <a:ext cx="4867805" cy="4295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33265" y="5373216"/>
            <a:ext cx="503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收敛过程图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2270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47">
        <p:fade/>
      </p:transition>
    </mc:Choice>
    <mc:Fallback>
      <p:transition spd="med" advTm="53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9" y="50851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单零色散曲线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76464" cy="3319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84" y="1556792"/>
            <a:ext cx="4108542" cy="3319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86823" y="507585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多零色散曲线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834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80">
        <p:fade/>
      </p:transition>
    </mc:Choice>
    <mc:Fallback>
      <p:transition spd="med" advTm="7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38" y="1124743"/>
            <a:ext cx="4846428" cy="39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6489" y="5229200"/>
            <a:ext cx="503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零色散结构参数变化趋势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8927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4">
        <p:fade/>
      </p:transition>
    </mc:Choice>
    <mc:Fallback>
      <p:transition spd="med" advTm="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06" y="1268760"/>
            <a:ext cx="3535602" cy="3546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9510"/>
            <a:ext cx="3550975" cy="3550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5" y="1556791"/>
            <a:ext cx="4077615" cy="32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59" y="1556791"/>
            <a:ext cx="4158177" cy="32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096" y="494116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±0.65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272" y="494116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±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0.025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45136" y="764704"/>
            <a:ext cx="4608511" cy="4644335"/>
            <a:chOff x="2145136" y="764704"/>
            <a:chExt cx="4608511" cy="4644335"/>
          </a:xfrm>
        </p:grpSpPr>
        <p:graphicFrame>
          <p:nvGraphicFramePr>
            <p:cNvPr id="9" name="图表 8"/>
            <p:cNvGraphicFramePr/>
            <p:nvPr>
              <p:extLst>
                <p:ext uri="{D42A27DB-BD31-4B8C-83A1-F6EECF244321}">
                  <p14:modId xmlns:p14="http://schemas.microsoft.com/office/powerpoint/2010/main" val="2100825174"/>
                </p:ext>
              </p:extLst>
            </p:nvPr>
          </p:nvGraphicFramePr>
          <p:xfrm>
            <a:off x="2145136" y="944543"/>
            <a:ext cx="4608511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803263" y="76470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26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倍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5816" y="534124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色散平坦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76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808">
        <p:fade/>
      </p:transition>
    </mc:Choice>
    <mc:Fallback>
      <p:transition spd="med" advTm="26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20486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</a:t>
            </a:r>
          </a:p>
        </p:txBody>
      </p:sp>
    </p:spTree>
    <p:extLst>
      <p:ext uri="{BB962C8B-B14F-4D97-AF65-F5344CB8AC3E}">
        <p14:creationId xmlns:p14="http://schemas.microsoft.com/office/powerpoint/2010/main" val="221175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242">
        <p:fade/>
      </p:transition>
    </mc:Choice>
    <mc:Fallback>
      <p:transition spd="med" advTm="192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82106"/>
            <a:ext cx="5093097" cy="39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52292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大负色散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998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32">
        <p:fade/>
      </p:transition>
    </mc:Choice>
    <mc:Fallback>
      <p:transition spd="med" advTm="217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右箭头 1"/>
          <p:cNvSpPr/>
          <p:nvPr/>
        </p:nvSpPr>
        <p:spPr>
          <a:xfrm>
            <a:off x="333891" y="2780960"/>
            <a:ext cx="8496944" cy="5760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2780928"/>
            <a:ext cx="864096" cy="576064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2780928"/>
            <a:ext cx="864096" cy="57606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9999">
                <a:srgbClr val="FFFF00"/>
              </a:gs>
              <a:gs pos="70000">
                <a:schemeClr val="accent3"/>
              </a:gs>
              <a:gs pos="100000">
                <a:srgbClr val="7030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2780960"/>
            <a:ext cx="3096344" cy="57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999">
                <a:srgbClr val="FFFF00"/>
              </a:gs>
              <a:gs pos="70000">
                <a:schemeClr val="accent3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47664" y="3072463"/>
            <a:ext cx="0" cy="1116000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339" y="4217585"/>
            <a:ext cx="96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X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射线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411760" y="3068960"/>
            <a:ext cx="0" cy="1116000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8151" y="4217585"/>
            <a:ext cx="96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紫外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0999" y="4221088"/>
            <a:ext cx="96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可见光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275856" y="3068960"/>
            <a:ext cx="0" cy="1116000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72200" y="3068960"/>
            <a:ext cx="0" cy="1116000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1219" y="4211057"/>
            <a:ext cx="96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红外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6703" y="4221088"/>
            <a:ext cx="96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THz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452320" y="3072463"/>
            <a:ext cx="0" cy="1116000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265" y="5080828"/>
            <a:ext cx="503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太赫兹波段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4888" y="2364849"/>
            <a:ext cx="119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30THz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5" y="2364849"/>
            <a:ext cx="115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0.1THz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267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58">
        <p:fade/>
      </p:transition>
    </mc:Choice>
    <mc:Fallback>
      <p:transition spd="med" advTm="74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60" y="1052736"/>
            <a:ext cx="3894880" cy="3894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3265" y="5080828"/>
            <a:ext cx="503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太赫兹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PCF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结构示意图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658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064">
        <p:fade/>
      </p:transition>
    </mc:Choice>
    <mc:Fallback>
      <p:transition spd="med" advTm="120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2" y="1772816"/>
            <a:ext cx="6949196" cy="27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265" y="5080828"/>
            <a:ext cx="503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不同偏振方向的模场图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227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385">
        <p:fade/>
      </p:transition>
    </mc:Choice>
    <mc:Fallback>
      <p:transition spd="med" advTm="27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7152"/>
            <a:ext cx="4024422" cy="3240000"/>
          </a:xfrm>
          <a:prstGeom prst="rect">
            <a:avLst/>
          </a:prstGeom>
        </p:spPr>
      </p:pic>
      <p:pic>
        <p:nvPicPr>
          <p:cNvPr id="3074" name="Picture 2" descr="C:\Users\Student\Desktop\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7152"/>
            <a:ext cx="41865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9" y="50851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823" y="507585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双折射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235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444">
        <p:fade/>
      </p:transition>
    </mc:Choice>
    <mc:Fallback>
      <p:transition spd="med" advTm="274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47742" y="796934"/>
            <a:ext cx="5260562" cy="5080338"/>
            <a:chOff x="2259788" y="908720"/>
            <a:chExt cx="5260562" cy="5080338"/>
          </a:xfrm>
        </p:grpSpPr>
        <p:sp>
          <p:nvSpPr>
            <p:cNvPr id="4" name="环形箭头 3"/>
            <p:cNvSpPr/>
            <p:nvPr/>
          </p:nvSpPr>
          <p:spPr>
            <a:xfrm>
              <a:off x="2938962" y="908720"/>
              <a:ext cx="2445303" cy="244567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任意多边形 4"/>
            <p:cNvSpPr/>
            <p:nvPr/>
          </p:nvSpPr>
          <p:spPr>
            <a:xfrm>
              <a:off x="5421791" y="1637748"/>
              <a:ext cx="2098559" cy="978473"/>
            </a:xfrm>
            <a:custGeom>
              <a:avLst/>
              <a:gdLst>
                <a:gd name="connsiteX0" fmla="*/ 0 w 1670489"/>
                <a:gd name="connsiteY0" fmla="*/ 0 h 978473"/>
                <a:gd name="connsiteX1" fmla="*/ 1670489 w 1670489"/>
                <a:gd name="connsiteY1" fmla="*/ 0 h 978473"/>
                <a:gd name="connsiteX2" fmla="*/ 1670489 w 1670489"/>
                <a:gd name="connsiteY2" fmla="*/ 978473 h 978473"/>
                <a:gd name="connsiteX3" fmla="*/ 0 w 1670489"/>
                <a:gd name="connsiteY3" fmla="*/ 978473 h 978473"/>
                <a:gd name="connsiteX4" fmla="*/ 0 w 1670489"/>
                <a:gd name="connsiteY4" fmla="*/ 0 h 97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89" h="978473">
                  <a:moveTo>
                    <a:pt x="0" y="0"/>
                  </a:moveTo>
                  <a:lnTo>
                    <a:pt x="1670489" y="0"/>
                  </a:lnTo>
                  <a:lnTo>
                    <a:pt x="1670489" y="978473"/>
                  </a:lnTo>
                  <a:lnTo>
                    <a:pt x="0" y="9784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4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色散非常</a:t>
              </a:r>
              <a:r>
                <a:rPr lang="zh-CN" altLang="en-US" sz="24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重要</a:t>
              </a:r>
              <a:endParaRPr lang="zh-CN" altLang="en-US" sz="2400" kern="12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4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难以控制</a:t>
              </a:r>
              <a:endParaRPr lang="zh-CN" altLang="en-US" sz="24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3479455" y="1791682"/>
              <a:ext cx="1358807" cy="679241"/>
            </a:xfrm>
            <a:custGeom>
              <a:avLst/>
              <a:gdLst>
                <a:gd name="connsiteX0" fmla="*/ 0 w 1358807"/>
                <a:gd name="connsiteY0" fmla="*/ 0 h 679241"/>
                <a:gd name="connsiteX1" fmla="*/ 1358807 w 1358807"/>
                <a:gd name="connsiteY1" fmla="*/ 0 h 679241"/>
                <a:gd name="connsiteX2" fmla="*/ 1358807 w 1358807"/>
                <a:gd name="connsiteY2" fmla="*/ 679241 h 679241"/>
                <a:gd name="connsiteX3" fmla="*/ 0 w 1358807"/>
                <a:gd name="connsiteY3" fmla="*/ 679241 h 679241"/>
                <a:gd name="connsiteX4" fmla="*/ 0 w 1358807"/>
                <a:gd name="connsiteY4" fmla="*/ 0 h 67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7" h="679241">
                  <a:moveTo>
                    <a:pt x="0" y="0"/>
                  </a:moveTo>
                  <a:lnTo>
                    <a:pt x="1358807" y="0"/>
                  </a:lnTo>
                  <a:lnTo>
                    <a:pt x="1358807" y="679241"/>
                  </a:lnTo>
                  <a:lnTo>
                    <a:pt x="0" y="6792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提出问题</a:t>
              </a:r>
              <a:endParaRPr lang="zh-CN" altLang="en-US" sz="2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7" name="形状 6"/>
            <p:cNvSpPr/>
            <p:nvPr/>
          </p:nvSpPr>
          <p:spPr>
            <a:xfrm>
              <a:off x="2259788" y="2313941"/>
              <a:ext cx="2445303" cy="244567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任意多边形 7"/>
            <p:cNvSpPr/>
            <p:nvPr/>
          </p:nvSpPr>
          <p:spPr>
            <a:xfrm>
              <a:off x="4626340" y="3051098"/>
              <a:ext cx="2317946" cy="978473"/>
            </a:xfrm>
            <a:custGeom>
              <a:avLst/>
              <a:gdLst>
                <a:gd name="connsiteX0" fmla="*/ 0 w 1624683"/>
                <a:gd name="connsiteY0" fmla="*/ 0 h 978473"/>
                <a:gd name="connsiteX1" fmla="*/ 1624683 w 1624683"/>
                <a:gd name="connsiteY1" fmla="*/ 0 h 978473"/>
                <a:gd name="connsiteX2" fmla="*/ 1624683 w 1624683"/>
                <a:gd name="connsiteY2" fmla="*/ 978473 h 978473"/>
                <a:gd name="connsiteX3" fmla="*/ 0 w 1624683"/>
                <a:gd name="connsiteY3" fmla="*/ 978473 h 978473"/>
                <a:gd name="connsiteX4" fmla="*/ 0 w 1624683"/>
                <a:gd name="connsiteY4" fmla="*/ 0 h 97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683" h="978473">
                  <a:moveTo>
                    <a:pt x="0" y="0"/>
                  </a:moveTo>
                  <a:lnTo>
                    <a:pt x="1624683" y="0"/>
                  </a:lnTo>
                  <a:lnTo>
                    <a:pt x="1624683" y="978473"/>
                  </a:lnTo>
                  <a:lnTo>
                    <a:pt x="0" y="9784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4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物理仿真方法</a:t>
              </a:r>
              <a:endParaRPr lang="zh-CN" altLang="en-US" sz="2400" kern="12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4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数学</a:t>
              </a:r>
              <a:r>
                <a:rPr lang="zh-CN" altLang="en-US" sz="24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优化理论</a:t>
              </a:r>
              <a:endParaRPr lang="zh-CN" altLang="en-US" sz="24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803036" y="3205033"/>
              <a:ext cx="1358807" cy="679241"/>
            </a:xfrm>
            <a:custGeom>
              <a:avLst/>
              <a:gdLst>
                <a:gd name="connsiteX0" fmla="*/ 0 w 1358807"/>
                <a:gd name="connsiteY0" fmla="*/ 0 h 679241"/>
                <a:gd name="connsiteX1" fmla="*/ 1358807 w 1358807"/>
                <a:gd name="connsiteY1" fmla="*/ 0 h 679241"/>
                <a:gd name="connsiteX2" fmla="*/ 1358807 w 1358807"/>
                <a:gd name="connsiteY2" fmla="*/ 679241 h 679241"/>
                <a:gd name="connsiteX3" fmla="*/ 0 w 1358807"/>
                <a:gd name="connsiteY3" fmla="*/ 679241 h 679241"/>
                <a:gd name="connsiteX4" fmla="*/ 0 w 1358807"/>
                <a:gd name="connsiteY4" fmla="*/ 0 h 67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7" h="679241">
                  <a:moveTo>
                    <a:pt x="0" y="0"/>
                  </a:moveTo>
                  <a:lnTo>
                    <a:pt x="1358807" y="0"/>
                  </a:lnTo>
                  <a:lnTo>
                    <a:pt x="1358807" y="679241"/>
                  </a:lnTo>
                  <a:lnTo>
                    <a:pt x="0" y="6792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分析问题</a:t>
              </a:r>
              <a:endParaRPr lang="zh-CN" altLang="en-US" sz="2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>
              <a:off x="3113004" y="3887322"/>
              <a:ext cx="2100894" cy="210173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任意多边形 10"/>
            <p:cNvSpPr/>
            <p:nvPr/>
          </p:nvSpPr>
          <p:spPr>
            <a:xfrm>
              <a:off x="5441154" y="4463941"/>
              <a:ext cx="1867150" cy="978473"/>
            </a:xfrm>
            <a:custGeom>
              <a:avLst/>
              <a:gdLst>
                <a:gd name="connsiteX0" fmla="*/ 0 w 1867150"/>
                <a:gd name="connsiteY0" fmla="*/ 0 h 978473"/>
                <a:gd name="connsiteX1" fmla="*/ 1867150 w 1867150"/>
                <a:gd name="connsiteY1" fmla="*/ 0 h 978473"/>
                <a:gd name="connsiteX2" fmla="*/ 1867150 w 1867150"/>
                <a:gd name="connsiteY2" fmla="*/ 978473 h 978473"/>
                <a:gd name="connsiteX3" fmla="*/ 0 w 1867150"/>
                <a:gd name="connsiteY3" fmla="*/ 978473 h 978473"/>
                <a:gd name="connsiteX4" fmla="*/ 0 w 1867150"/>
                <a:gd name="connsiteY4" fmla="*/ 0 h 97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150" h="978473">
                  <a:moveTo>
                    <a:pt x="0" y="0"/>
                  </a:moveTo>
                  <a:lnTo>
                    <a:pt x="1867150" y="0"/>
                  </a:lnTo>
                  <a:lnTo>
                    <a:pt x="1867150" y="978473"/>
                  </a:lnTo>
                  <a:lnTo>
                    <a:pt x="0" y="9784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400" kern="1200" dirty="0" smtClean="0">
                  <a:solidFill>
                    <a:schemeClr val="bg1"/>
                  </a:solidFill>
                  <a:latin typeface="+mj-lt"/>
                  <a:ea typeface="+mj-ea"/>
                </a:rPr>
                <a:t>石英材料</a:t>
              </a:r>
              <a:endParaRPr lang="en-US" altLang="zh-CN" sz="2400" kern="1200" dirty="0" smtClean="0">
                <a:solidFill>
                  <a:schemeClr val="bg1"/>
                </a:solidFill>
                <a:latin typeface="+mj-lt"/>
                <a:ea typeface="+mj-ea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400" kern="1200" dirty="0" smtClean="0">
                  <a:solidFill>
                    <a:schemeClr val="bg1"/>
                  </a:solidFill>
                  <a:latin typeface="+mj-lt"/>
                  <a:ea typeface="+mj-ea"/>
                </a:rPr>
                <a:t>太赫兹波段</a:t>
              </a:r>
              <a:endParaRPr lang="zh-CN" altLang="en-US" sz="2400" kern="12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482669" y="4620415"/>
              <a:ext cx="1358807" cy="679241"/>
            </a:xfrm>
            <a:custGeom>
              <a:avLst/>
              <a:gdLst>
                <a:gd name="connsiteX0" fmla="*/ 0 w 1358807"/>
                <a:gd name="connsiteY0" fmla="*/ 0 h 679241"/>
                <a:gd name="connsiteX1" fmla="*/ 1358807 w 1358807"/>
                <a:gd name="connsiteY1" fmla="*/ 0 h 679241"/>
                <a:gd name="connsiteX2" fmla="*/ 1358807 w 1358807"/>
                <a:gd name="connsiteY2" fmla="*/ 679241 h 679241"/>
                <a:gd name="connsiteX3" fmla="*/ 0 w 1358807"/>
                <a:gd name="connsiteY3" fmla="*/ 679241 h 679241"/>
                <a:gd name="connsiteX4" fmla="*/ 0 w 1358807"/>
                <a:gd name="connsiteY4" fmla="*/ 0 h 67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807" h="679241">
                  <a:moveTo>
                    <a:pt x="0" y="0"/>
                  </a:moveTo>
                  <a:lnTo>
                    <a:pt x="1358807" y="0"/>
                  </a:lnTo>
                  <a:lnTo>
                    <a:pt x="1358807" y="679241"/>
                  </a:lnTo>
                  <a:lnTo>
                    <a:pt x="0" y="6792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解决问题</a:t>
              </a:r>
              <a:endParaRPr lang="zh-CN" altLang="en-US" sz="2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32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144">
        <p:fade/>
      </p:transition>
    </mc:Choice>
    <mc:Fallback>
      <p:transition spd="med" advTm="561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20486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573" y="3571104"/>
            <a:ext cx="7758862" cy="7078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ctr"/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 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折射率对光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频率的依赖关系 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8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910">
        <p:fade/>
      </p:transition>
    </mc:Choice>
    <mc:Fallback>
      <p:transition spd="med" advTm="48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8927E-6 L 5.55556E-7 -0.135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5364088" y="3501008"/>
            <a:ext cx="1390399" cy="1080120"/>
          </a:xfrm>
          <a:custGeom>
            <a:avLst/>
            <a:gdLst>
              <a:gd name="connsiteX0" fmla="*/ 0 w 1196622"/>
              <a:gd name="connsiteY0" fmla="*/ 1365959 h 1365959"/>
              <a:gd name="connsiteX1" fmla="*/ 632178 w 1196622"/>
              <a:gd name="connsiteY1" fmla="*/ 3 h 1365959"/>
              <a:gd name="connsiteX2" fmla="*/ 1196622 w 1196622"/>
              <a:gd name="connsiteY2" fmla="*/ 1354670 h 13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6622" h="1365959">
                <a:moveTo>
                  <a:pt x="0" y="1365959"/>
                </a:moveTo>
                <a:cubicBezTo>
                  <a:pt x="216370" y="683921"/>
                  <a:pt x="432741" y="1884"/>
                  <a:pt x="632178" y="3"/>
                </a:cubicBezTo>
                <a:cubicBezTo>
                  <a:pt x="831615" y="-1878"/>
                  <a:pt x="1014118" y="676396"/>
                  <a:pt x="1196622" y="1354670"/>
                </a:cubicBezTo>
              </a:path>
            </a:pathLst>
          </a:custGeo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889966" y="3356992"/>
            <a:ext cx="1418338" cy="1224136"/>
          </a:xfrm>
          <a:custGeom>
            <a:avLst/>
            <a:gdLst>
              <a:gd name="connsiteX0" fmla="*/ 0 w 1196622"/>
              <a:gd name="connsiteY0" fmla="*/ 1365959 h 1365959"/>
              <a:gd name="connsiteX1" fmla="*/ 632178 w 1196622"/>
              <a:gd name="connsiteY1" fmla="*/ 3 h 1365959"/>
              <a:gd name="connsiteX2" fmla="*/ 1196622 w 1196622"/>
              <a:gd name="connsiteY2" fmla="*/ 1354670 h 13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6622" h="1365959">
                <a:moveTo>
                  <a:pt x="0" y="1365959"/>
                </a:moveTo>
                <a:cubicBezTo>
                  <a:pt x="216370" y="683921"/>
                  <a:pt x="432741" y="1884"/>
                  <a:pt x="632178" y="3"/>
                </a:cubicBezTo>
                <a:cubicBezTo>
                  <a:pt x="831615" y="-1878"/>
                  <a:pt x="1014118" y="676396"/>
                  <a:pt x="1196622" y="1354670"/>
                </a:cubicBezTo>
              </a:path>
            </a:pathLst>
          </a:cu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438940" y="3501008"/>
            <a:ext cx="1517436" cy="1080120"/>
          </a:xfrm>
          <a:custGeom>
            <a:avLst/>
            <a:gdLst>
              <a:gd name="connsiteX0" fmla="*/ 0 w 1196622"/>
              <a:gd name="connsiteY0" fmla="*/ 1365959 h 1365959"/>
              <a:gd name="connsiteX1" fmla="*/ 632178 w 1196622"/>
              <a:gd name="connsiteY1" fmla="*/ 3 h 1365959"/>
              <a:gd name="connsiteX2" fmla="*/ 1196622 w 1196622"/>
              <a:gd name="connsiteY2" fmla="*/ 1354670 h 13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6622" h="1365959">
                <a:moveTo>
                  <a:pt x="0" y="1365959"/>
                </a:moveTo>
                <a:cubicBezTo>
                  <a:pt x="216370" y="683921"/>
                  <a:pt x="432741" y="1884"/>
                  <a:pt x="632178" y="3"/>
                </a:cubicBezTo>
                <a:cubicBezTo>
                  <a:pt x="831615" y="-1878"/>
                  <a:pt x="1014118" y="676396"/>
                  <a:pt x="1196622" y="1354670"/>
                </a:cubicBezTo>
              </a:path>
            </a:pathLst>
          </a:cu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863210" y="3215169"/>
            <a:ext cx="1196622" cy="1365959"/>
          </a:xfrm>
          <a:custGeom>
            <a:avLst/>
            <a:gdLst>
              <a:gd name="connsiteX0" fmla="*/ 0 w 1196622"/>
              <a:gd name="connsiteY0" fmla="*/ 1365959 h 1365959"/>
              <a:gd name="connsiteX1" fmla="*/ 632178 w 1196622"/>
              <a:gd name="connsiteY1" fmla="*/ 3 h 1365959"/>
              <a:gd name="connsiteX2" fmla="*/ 1196622 w 1196622"/>
              <a:gd name="connsiteY2" fmla="*/ 1354670 h 136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6622" h="1365959">
                <a:moveTo>
                  <a:pt x="0" y="1365959"/>
                </a:moveTo>
                <a:cubicBezTo>
                  <a:pt x="216370" y="683921"/>
                  <a:pt x="432741" y="1884"/>
                  <a:pt x="632178" y="3"/>
                </a:cubicBezTo>
                <a:cubicBezTo>
                  <a:pt x="831615" y="-1878"/>
                  <a:pt x="1014118" y="676396"/>
                  <a:pt x="1196622" y="1354670"/>
                </a:cubicBezTo>
              </a:path>
            </a:pathLst>
          </a:custGeom>
          <a:solidFill>
            <a:schemeClr val="bg1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59832" y="128327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110785"/>
            <a:ext cx="2304256" cy="7078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ctr"/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光通信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4725144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箭头 10"/>
          <p:cNvSpPr/>
          <p:nvPr/>
        </p:nvSpPr>
        <p:spPr>
          <a:xfrm>
            <a:off x="7014" y="4494885"/>
            <a:ext cx="604546" cy="460518"/>
          </a:xfrm>
          <a:prstGeom prst="rightArrow">
            <a:avLst>
              <a:gd name="adj1" fmla="val 50000"/>
              <a:gd name="adj2" fmla="val 671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785688" y="3233317"/>
            <a:ext cx="1398502" cy="1366546"/>
          </a:xfrm>
          <a:custGeom>
            <a:avLst/>
            <a:gdLst>
              <a:gd name="connsiteX0" fmla="*/ 0 w 1196622"/>
              <a:gd name="connsiteY0" fmla="*/ 1365959 h 1365959"/>
              <a:gd name="connsiteX1" fmla="*/ 632178 w 1196622"/>
              <a:gd name="connsiteY1" fmla="*/ 3 h 1365959"/>
              <a:gd name="connsiteX2" fmla="*/ 1196622 w 1196622"/>
              <a:gd name="connsiteY2" fmla="*/ 1354670 h 1365959"/>
              <a:gd name="connsiteX0" fmla="*/ 0 w 1232248"/>
              <a:gd name="connsiteY0" fmla="*/ 1365959 h 1378421"/>
              <a:gd name="connsiteX1" fmla="*/ 632178 w 1232248"/>
              <a:gd name="connsiteY1" fmla="*/ 3 h 1378421"/>
              <a:gd name="connsiteX2" fmla="*/ 1232248 w 1232248"/>
              <a:gd name="connsiteY2" fmla="*/ 1378421 h 1378421"/>
              <a:gd name="connsiteX0" fmla="*/ 0 w 1315375"/>
              <a:gd name="connsiteY0" fmla="*/ 1365959 h 1366546"/>
              <a:gd name="connsiteX1" fmla="*/ 632178 w 1315375"/>
              <a:gd name="connsiteY1" fmla="*/ 3 h 1366546"/>
              <a:gd name="connsiteX2" fmla="*/ 1315375 w 1315375"/>
              <a:gd name="connsiteY2" fmla="*/ 1366546 h 1366546"/>
              <a:gd name="connsiteX0" fmla="*/ 0 w 1398502"/>
              <a:gd name="connsiteY0" fmla="*/ 1354083 h 1366546"/>
              <a:gd name="connsiteX1" fmla="*/ 715305 w 1398502"/>
              <a:gd name="connsiteY1" fmla="*/ 3 h 1366546"/>
              <a:gd name="connsiteX2" fmla="*/ 1398502 w 1398502"/>
              <a:gd name="connsiteY2" fmla="*/ 1366546 h 1366546"/>
              <a:gd name="connsiteX0" fmla="*/ 0 w 1398502"/>
              <a:gd name="connsiteY0" fmla="*/ 1354083 h 1366546"/>
              <a:gd name="connsiteX1" fmla="*/ 715305 w 1398502"/>
              <a:gd name="connsiteY1" fmla="*/ 3 h 1366546"/>
              <a:gd name="connsiteX2" fmla="*/ 1398502 w 1398502"/>
              <a:gd name="connsiteY2" fmla="*/ 1366546 h 136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8502" h="1366546">
                <a:moveTo>
                  <a:pt x="0" y="1354083"/>
                </a:moveTo>
                <a:cubicBezTo>
                  <a:pt x="275746" y="672045"/>
                  <a:pt x="515868" y="1884"/>
                  <a:pt x="715305" y="3"/>
                </a:cubicBezTo>
                <a:cubicBezTo>
                  <a:pt x="914742" y="-1878"/>
                  <a:pt x="1215998" y="688272"/>
                  <a:pt x="1398502" y="1366546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4898682" y="3215169"/>
            <a:ext cx="3595864" cy="1370194"/>
          </a:xfrm>
          <a:custGeom>
            <a:avLst/>
            <a:gdLst>
              <a:gd name="connsiteX0" fmla="*/ 0 w 2257777"/>
              <a:gd name="connsiteY0" fmla="*/ 1575533 h 1575533"/>
              <a:gd name="connsiteX1" fmla="*/ 485422 w 2257777"/>
              <a:gd name="connsiteY1" fmla="*/ 153133 h 1575533"/>
              <a:gd name="connsiteX2" fmla="*/ 1704622 w 2257777"/>
              <a:gd name="connsiteY2" fmla="*/ 198288 h 1575533"/>
              <a:gd name="connsiteX3" fmla="*/ 2257777 w 2257777"/>
              <a:gd name="connsiteY3" fmla="*/ 1564244 h 1575533"/>
              <a:gd name="connsiteX0" fmla="*/ 0 w 2257777"/>
              <a:gd name="connsiteY0" fmla="*/ 1534334 h 1534334"/>
              <a:gd name="connsiteX1" fmla="*/ 510809 w 2257777"/>
              <a:gd name="connsiteY1" fmla="*/ 193989 h 1534334"/>
              <a:gd name="connsiteX2" fmla="*/ 1704622 w 2257777"/>
              <a:gd name="connsiteY2" fmla="*/ 157089 h 1534334"/>
              <a:gd name="connsiteX3" fmla="*/ 2257777 w 2257777"/>
              <a:gd name="connsiteY3" fmla="*/ 1523045 h 1534334"/>
              <a:gd name="connsiteX0" fmla="*/ 0 w 2257777"/>
              <a:gd name="connsiteY0" fmla="*/ 1481139 h 1481139"/>
              <a:gd name="connsiteX1" fmla="*/ 510809 w 2257777"/>
              <a:gd name="connsiteY1" fmla="*/ 140794 h 1481139"/>
              <a:gd name="connsiteX2" fmla="*/ 1730009 w 2257777"/>
              <a:gd name="connsiteY2" fmla="*/ 199624 h 1481139"/>
              <a:gd name="connsiteX3" fmla="*/ 2257777 w 2257777"/>
              <a:gd name="connsiteY3" fmla="*/ 1469850 h 1481139"/>
              <a:gd name="connsiteX0" fmla="*/ 0 w 2257777"/>
              <a:gd name="connsiteY0" fmla="*/ 1589348 h 1589348"/>
              <a:gd name="connsiteX1" fmla="*/ 510809 w 2257777"/>
              <a:gd name="connsiteY1" fmla="*/ 249003 h 1589348"/>
              <a:gd name="connsiteX2" fmla="*/ 1070414 w 2257777"/>
              <a:gd name="connsiteY2" fmla="*/ 3645 h 1589348"/>
              <a:gd name="connsiteX3" fmla="*/ 1730009 w 2257777"/>
              <a:gd name="connsiteY3" fmla="*/ 307833 h 1589348"/>
              <a:gd name="connsiteX4" fmla="*/ 2257777 w 2257777"/>
              <a:gd name="connsiteY4" fmla="*/ 1578059 h 1589348"/>
              <a:gd name="connsiteX0" fmla="*/ 0 w 2257777"/>
              <a:gd name="connsiteY0" fmla="*/ 1589348 h 1589348"/>
              <a:gd name="connsiteX1" fmla="*/ 510809 w 2257777"/>
              <a:gd name="connsiteY1" fmla="*/ 249003 h 1589348"/>
              <a:gd name="connsiteX2" fmla="*/ 1070414 w 2257777"/>
              <a:gd name="connsiteY2" fmla="*/ 3645 h 1589348"/>
              <a:gd name="connsiteX3" fmla="*/ 1730009 w 2257777"/>
              <a:gd name="connsiteY3" fmla="*/ 307833 h 1589348"/>
              <a:gd name="connsiteX4" fmla="*/ 2009739 w 2257777"/>
              <a:gd name="connsiteY4" fmla="*/ 919914 h 1589348"/>
              <a:gd name="connsiteX5" fmla="*/ 2257777 w 2257777"/>
              <a:gd name="connsiteY5" fmla="*/ 1578059 h 1589348"/>
              <a:gd name="connsiteX0" fmla="*/ 0 w 2257777"/>
              <a:gd name="connsiteY0" fmla="*/ 1589348 h 1589348"/>
              <a:gd name="connsiteX1" fmla="*/ 510809 w 2257777"/>
              <a:gd name="connsiteY1" fmla="*/ 249003 h 1589348"/>
              <a:gd name="connsiteX2" fmla="*/ 1070414 w 2257777"/>
              <a:gd name="connsiteY2" fmla="*/ 3645 h 1589348"/>
              <a:gd name="connsiteX3" fmla="*/ 1670772 w 2257777"/>
              <a:gd name="connsiteY3" fmla="*/ 307833 h 1589348"/>
              <a:gd name="connsiteX4" fmla="*/ 2009739 w 2257777"/>
              <a:gd name="connsiteY4" fmla="*/ 919914 h 1589348"/>
              <a:gd name="connsiteX5" fmla="*/ 2257777 w 2257777"/>
              <a:gd name="connsiteY5" fmla="*/ 1578059 h 1589348"/>
              <a:gd name="connsiteX0" fmla="*/ 0 w 2393175"/>
              <a:gd name="connsiteY0" fmla="*/ 1589348 h 1591734"/>
              <a:gd name="connsiteX1" fmla="*/ 510809 w 2393175"/>
              <a:gd name="connsiteY1" fmla="*/ 249003 h 1591734"/>
              <a:gd name="connsiteX2" fmla="*/ 1070414 w 2393175"/>
              <a:gd name="connsiteY2" fmla="*/ 3645 h 1591734"/>
              <a:gd name="connsiteX3" fmla="*/ 1670772 w 2393175"/>
              <a:gd name="connsiteY3" fmla="*/ 307833 h 1591734"/>
              <a:gd name="connsiteX4" fmla="*/ 2009739 w 2393175"/>
              <a:gd name="connsiteY4" fmla="*/ 919914 h 1591734"/>
              <a:gd name="connsiteX5" fmla="*/ 2393175 w 2393175"/>
              <a:gd name="connsiteY5" fmla="*/ 1591734 h 1591734"/>
              <a:gd name="connsiteX0" fmla="*/ 0 w 2393175"/>
              <a:gd name="connsiteY0" fmla="*/ 1589348 h 1591734"/>
              <a:gd name="connsiteX1" fmla="*/ 510809 w 2393175"/>
              <a:gd name="connsiteY1" fmla="*/ 249003 h 1591734"/>
              <a:gd name="connsiteX2" fmla="*/ 1070414 w 2393175"/>
              <a:gd name="connsiteY2" fmla="*/ 3645 h 1591734"/>
              <a:gd name="connsiteX3" fmla="*/ 1670772 w 2393175"/>
              <a:gd name="connsiteY3" fmla="*/ 307833 h 1591734"/>
              <a:gd name="connsiteX4" fmla="*/ 2111288 w 2393175"/>
              <a:gd name="connsiteY4" fmla="*/ 1152401 h 1591734"/>
              <a:gd name="connsiteX5" fmla="*/ 2393175 w 2393175"/>
              <a:gd name="connsiteY5" fmla="*/ 1591734 h 1591734"/>
              <a:gd name="connsiteX0" fmla="*/ 0 w 2570885"/>
              <a:gd name="connsiteY0" fmla="*/ 1561629 h 1591367"/>
              <a:gd name="connsiteX1" fmla="*/ 688519 w 2570885"/>
              <a:gd name="connsiteY1" fmla="*/ 248636 h 1591367"/>
              <a:gd name="connsiteX2" fmla="*/ 1248124 w 2570885"/>
              <a:gd name="connsiteY2" fmla="*/ 3278 h 1591367"/>
              <a:gd name="connsiteX3" fmla="*/ 1848482 w 2570885"/>
              <a:gd name="connsiteY3" fmla="*/ 307466 h 1591367"/>
              <a:gd name="connsiteX4" fmla="*/ 2288998 w 2570885"/>
              <a:gd name="connsiteY4" fmla="*/ 1152034 h 1591367"/>
              <a:gd name="connsiteX5" fmla="*/ 2570885 w 2570885"/>
              <a:gd name="connsiteY5" fmla="*/ 1591367 h 1591367"/>
              <a:gd name="connsiteX0" fmla="*/ 0 w 2570885"/>
              <a:gd name="connsiteY0" fmla="*/ 1561629 h 1591367"/>
              <a:gd name="connsiteX1" fmla="*/ 688519 w 2570885"/>
              <a:gd name="connsiteY1" fmla="*/ 248636 h 1591367"/>
              <a:gd name="connsiteX2" fmla="*/ 1248124 w 2570885"/>
              <a:gd name="connsiteY2" fmla="*/ 3278 h 1591367"/>
              <a:gd name="connsiteX3" fmla="*/ 1848482 w 2570885"/>
              <a:gd name="connsiteY3" fmla="*/ 307466 h 1591367"/>
              <a:gd name="connsiteX4" fmla="*/ 2288998 w 2570885"/>
              <a:gd name="connsiteY4" fmla="*/ 1152034 h 1591367"/>
              <a:gd name="connsiteX5" fmla="*/ 2570885 w 2570885"/>
              <a:gd name="connsiteY5" fmla="*/ 1591367 h 1591367"/>
              <a:gd name="connsiteX0" fmla="*/ 0 w 2570885"/>
              <a:gd name="connsiteY0" fmla="*/ 1561629 h 1591367"/>
              <a:gd name="connsiteX1" fmla="*/ 688519 w 2570885"/>
              <a:gd name="connsiteY1" fmla="*/ 248636 h 1591367"/>
              <a:gd name="connsiteX2" fmla="*/ 1248124 w 2570885"/>
              <a:gd name="connsiteY2" fmla="*/ 3278 h 1591367"/>
              <a:gd name="connsiteX3" fmla="*/ 1848482 w 2570885"/>
              <a:gd name="connsiteY3" fmla="*/ 307466 h 1591367"/>
              <a:gd name="connsiteX4" fmla="*/ 2288998 w 2570885"/>
              <a:gd name="connsiteY4" fmla="*/ 1152034 h 1591367"/>
              <a:gd name="connsiteX5" fmla="*/ 2570885 w 2570885"/>
              <a:gd name="connsiteY5" fmla="*/ 1591367 h 1591367"/>
              <a:gd name="connsiteX0" fmla="*/ 0 w 2570885"/>
              <a:gd name="connsiteY0" fmla="*/ 1561629 h 1591367"/>
              <a:gd name="connsiteX1" fmla="*/ 688519 w 2570885"/>
              <a:gd name="connsiteY1" fmla="*/ 248636 h 1591367"/>
              <a:gd name="connsiteX2" fmla="*/ 1248124 w 2570885"/>
              <a:gd name="connsiteY2" fmla="*/ 3278 h 1591367"/>
              <a:gd name="connsiteX3" fmla="*/ 1848482 w 2570885"/>
              <a:gd name="connsiteY3" fmla="*/ 307466 h 1591367"/>
              <a:gd name="connsiteX4" fmla="*/ 2458246 w 2570885"/>
              <a:gd name="connsiteY4" fmla="*/ 933223 h 1591367"/>
              <a:gd name="connsiteX5" fmla="*/ 2570885 w 2570885"/>
              <a:gd name="connsiteY5" fmla="*/ 1591367 h 1591367"/>
              <a:gd name="connsiteX0" fmla="*/ 0 w 2570885"/>
              <a:gd name="connsiteY0" fmla="*/ 1561629 h 1591367"/>
              <a:gd name="connsiteX1" fmla="*/ 688519 w 2570885"/>
              <a:gd name="connsiteY1" fmla="*/ 248636 h 1591367"/>
              <a:gd name="connsiteX2" fmla="*/ 1248124 w 2570885"/>
              <a:gd name="connsiteY2" fmla="*/ 3278 h 1591367"/>
              <a:gd name="connsiteX3" fmla="*/ 1848482 w 2570885"/>
              <a:gd name="connsiteY3" fmla="*/ 307466 h 1591367"/>
              <a:gd name="connsiteX4" fmla="*/ 2272073 w 2570885"/>
              <a:gd name="connsiteY4" fmla="*/ 987925 h 1591367"/>
              <a:gd name="connsiteX5" fmla="*/ 2570885 w 2570885"/>
              <a:gd name="connsiteY5" fmla="*/ 1591367 h 1591367"/>
              <a:gd name="connsiteX0" fmla="*/ 0 w 2570885"/>
              <a:gd name="connsiteY0" fmla="*/ 1561629 h 1591367"/>
              <a:gd name="connsiteX1" fmla="*/ 688519 w 2570885"/>
              <a:gd name="connsiteY1" fmla="*/ 248636 h 1591367"/>
              <a:gd name="connsiteX2" fmla="*/ 1248124 w 2570885"/>
              <a:gd name="connsiteY2" fmla="*/ 3278 h 1591367"/>
              <a:gd name="connsiteX3" fmla="*/ 1848482 w 2570885"/>
              <a:gd name="connsiteY3" fmla="*/ 307466 h 1591367"/>
              <a:gd name="connsiteX4" fmla="*/ 2570885 w 2570885"/>
              <a:gd name="connsiteY4" fmla="*/ 1591367 h 1591367"/>
              <a:gd name="connsiteX0" fmla="*/ 0 w 2562423"/>
              <a:gd name="connsiteY0" fmla="*/ 1561629 h 1591367"/>
              <a:gd name="connsiteX1" fmla="*/ 688519 w 2562423"/>
              <a:gd name="connsiteY1" fmla="*/ 248636 h 1591367"/>
              <a:gd name="connsiteX2" fmla="*/ 1248124 w 2562423"/>
              <a:gd name="connsiteY2" fmla="*/ 3278 h 1591367"/>
              <a:gd name="connsiteX3" fmla="*/ 1848482 w 2562423"/>
              <a:gd name="connsiteY3" fmla="*/ 307466 h 1591367"/>
              <a:gd name="connsiteX4" fmla="*/ 2562423 w 2562423"/>
              <a:gd name="connsiteY4" fmla="*/ 1591367 h 1591367"/>
              <a:gd name="connsiteX0" fmla="*/ 0 w 2562423"/>
              <a:gd name="connsiteY0" fmla="*/ 1561629 h 1591367"/>
              <a:gd name="connsiteX1" fmla="*/ 688519 w 2562423"/>
              <a:gd name="connsiteY1" fmla="*/ 248636 h 1591367"/>
              <a:gd name="connsiteX2" fmla="*/ 1248124 w 2562423"/>
              <a:gd name="connsiteY2" fmla="*/ 3278 h 1591367"/>
              <a:gd name="connsiteX3" fmla="*/ 1848482 w 2562423"/>
              <a:gd name="connsiteY3" fmla="*/ 307466 h 1591367"/>
              <a:gd name="connsiteX4" fmla="*/ 2562423 w 2562423"/>
              <a:gd name="connsiteY4" fmla="*/ 1591367 h 1591367"/>
              <a:gd name="connsiteX0" fmla="*/ 0 w 2562423"/>
              <a:gd name="connsiteY0" fmla="*/ 1561629 h 1591367"/>
              <a:gd name="connsiteX1" fmla="*/ 688519 w 2562423"/>
              <a:gd name="connsiteY1" fmla="*/ 248636 h 1591367"/>
              <a:gd name="connsiteX2" fmla="*/ 1248124 w 2562423"/>
              <a:gd name="connsiteY2" fmla="*/ 3278 h 1591367"/>
              <a:gd name="connsiteX3" fmla="*/ 1848482 w 2562423"/>
              <a:gd name="connsiteY3" fmla="*/ 307466 h 1591367"/>
              <a:gd name="connsiteX4" fmla="*/ 2562423 w 2562423"/>
              <a:gd name="connsiteY4" fmla="*/ 1591367 h 1591367"/>
              <a:gd name="connsiteX0" fmla="*/ 0 w 2562423"/>
              <a:gd name="connsiteY0" fmla="*/ 1614345 h 1644083"/>
              <a:gd name="connsiteX1" fmla="*/ 688519 w 2562423"/>
              <a:gd name="connsiteY1" fmla="*/ 301352 h 1644083"/>
              <a:gd name="connsiteX2" fmla="*/ 1248124 w 2562423"/>
              <a:gd name="connsiteY2" fmla="*/ 1290 h 1644083"/>
              <a:gd name="connsiteX3" fmla="*/ 1848482 w 2562423"/>
              <a:gd name="connsiteY3" fmla="*/ 360182 h 1644083"/>
              <a:gd name="connsiteX4" fmla="*/ 2562423 w 2562423"/>
              <a:gd name="connsiteY4" fmla="*/ 1644083 h 1644083"/>
              <a:gd name="connsiteX0" fmla="*/ 0 w 2562423"/>
              <a:gd name="connsiteY0" fmla="*/ 1614345 h 1644083"/>
              <a:gd name="connsiteX1" fmla="*/ 730831 w 2562423"/>
              <a:gd name="connsiteY1" fmla="*/ 301352 h 1644083"/>
              <a:gd name="connsiteX2" fmla="*/ 1248124 w 2562423"/>
              <a:gd name="connsiteY2" fmla="*/ 1290 h 1644083"/>
              <a:gd name="connsiteX3" fmla="*/ 1848482 w 2562423"/>
              <a:gd name="connsiteY3" fmla="*/ 360182 h 1644083"/>
              <a:gd name="connsiteX4" fmla="*/ 2562423 w 2562423"/>
              <a:gd name="connsiteY4" fmla="*/ 1644083 h 16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423" h="1644083">
                <a:moveTo>
                  <a:pt x="0" y="1614345"/>
                </a:moveTo>
                <a:cubicBezTo>
                  <a:pt x="422229" y="1277753"/>
                  <a:pt x="522810" y="570195"/>
                  <a:pt x="730831" y="301352"/>
                </a:cubicBezTo>
                <a:cubicBezTo>
                  <a:pt x="938852" y="32509"/>
                  <a:pt x="1044924" y="-8515"/>
                  <a:pt x="1248124" y="1290"/>
                </a:cubicBezTo>
                <a:cubicBezTo>
                  <a:pt x="1451324" y="11095"/>
                  <a:pt x="1629432" y="86383"/>
                  <a:pt x="1848482" y="360182"/>
                </a:cubicBezTo>
                <a:cubicBezTo>
                  <a:pt x="2067532" y="633981"/>
                  <a:pt x="2048040" y="1390280"/>
                  <a:pt x="2562423" y="164408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69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279">
        <p:fade/>
      </p:transition>
    </mc:Choice>
    <mc:Fallback>
      <p:transition spd="med" advTm="55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321E-6 L 0.44357 -1.332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3" grpId="1"/>
      <p:bldP spid="11" grpId="0" animBg="1" autoUpdateAnimBg="0"/>
      <p:bldP spid="11" grpId="1" animBg="1"/>
      <p:bldP spid="2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836712"/>
            <a:ext cx="9144000" cy="5184576"/>
          </a:xfrm>
          <a:prstGeom prst="rect">
            <a:avLst/>
          </a:prstGeom>
          <a:gradFill>
            <a:gsLst>
              <a:gs pos="0">
                <a:srgbClr val="A603AB">
                  <a:alpha val="4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128327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299" y="5085184"/>
            <a:ext cx="3024336" cy="783193"/>
          </a:xfrm>
          <a:prstGeom prst="round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fontAlgn="ctr"/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超连续谱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0" y="1196752"/>
            <a:ext cx="3275856" cy="254551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99592" y="2801888"/>
            <a:ext cx="7056784" cy="1851248"/>
            <a:chOff x="899592" y="2801888"/>
            <a:chExt cx="7056784" cy="1851248"/>
          </a:xfrm>
        </p:grpSpPr>
        <p:grpSp>
          <p:nvGrpSpPr>
            <p:cNvPr id="36" name="组合 35"/>
            <p:cNvGrpSpPr/>
            <p:nvPr/>
          </p:nvGrpSpPr>
          <p:grpSpPr>
            <a:xfrm>
              <a:off x="899592" y="2801888"/>
              <a:ext cx="7056784" cy="1851248"/>
              <a:chOff x="899592" y="2801888"/>
              <a:chExt cx="7056784" cy="1851248"/>
            </a:xfrm>
          </p:grpSpPr>
          <p:cxnSp>
            <p:nvCxnSpPr>
              <p:cNvPr id="27" name="直接箭头连接符 26"/>
              <p:cNvCxnSpPr/>
              <p:nvPr/>
            </p:nvCxnSpPr>
            <p:spPr>
              <a:xfrm>
                <a:off x="1403648" y="3789040"/>
                <a:ext cx="6552728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 flipV="1">
                <a:off x="1403648" y="2924944"/>
                <a:ext cx="0" cy="172819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任意多边形 31"/>
              <p:cNvSpPr/>
              <p:nvPr/>
            </p:nvSpPr>
            <p:spPr>
              <a:xfrm>
                <a:off x="1659467" y="2968978"/>
                <a:ext cx="5712177" cy="1546578"/>
              </a:xfrm>
              <a:custGeom>
                <a:avLst/>
                <a:gdLst>
                  <a:gd name="connsiteX0" fmla="*/ 0 w 5712177"/>
                  <a:gd name="connsiteY0" fmla="*/ 1546578 h 1546578"/>
                  <a:gd name="connsiteX1" fmla="*/ 2506133 w 5712177"/>
                  <a:gd name="connsiteY1" fmla="*/ 541866 h 1546578"/>
                  <a:gd name="connsiteX2" fmla="*/ 5712177 w 5712177"/>
                  <a:gd name="connsiteY2" fmla="*/ 0 h 1546578"/>
                  <a:gd name="connsiteX3" fmla="*/ 5712177 w 5712177"/>
                  <a:gd name="connsiteY3" fmla="*/ 0 h 154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2177" h="1546578">
                    <a:moveTo>
                      <a:pt x="0" y="1546578"/>
                    </a:moveTo>
                    <a:cubicBezTo>
                      <a:pt x="777052" y="1173103"/>
                      <a:pt x="1554104" y="799629"/>
                      <a:pt x="2506133" y="541866"/>
                    </a:cubicBezTo>
                    <a:cubicBezTo>
                      <a:pt x="3458163" y="284103"/>
                      <a:pt x="5712177" y="0"/>
                      <a:pt x="5712177" y="0"/>
                    </a:cubicBezTo>
                    <a:lnTo>
                      <a:pt x="5712177" y="0"/>
                    </a:lnTo>
                  </a:path>
                </a:pathLst>
              </a:custGeom>
              <a:ln w="3810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99592" y="2801888"/>
                <a:ext cx="396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</a:t>
                </a:r>
                <a:endPara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60332" y="3933056"/>
                <a:ext cx="396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λ</a:t>
                </a:r>
                <a:endPara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99592" y="3604374"/>
                <a:ext cx="396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0</a:t>
                </a:r>
                <a:endPara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59832" y="3973706"/>
              <a:ext cx="1838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零色散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点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114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227">
        <p:fade/>
      </p:transition>
    </mc:Choice>
    <mc:Fallback>
      <p:transition spd="med" advTm="17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28327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色散</a:t>
            </a:r>
          </a:p>
        </p:txBody>
      </p:sp>
      <p:sp>
        <p:nvSpPr>
          <p:cNvPr id="6" name="矩形 5"/>
          <p:cNvSpPr/>
          <p:nvPr/>
        </p:nvSpPr>
        <p:spPr>
          <a:xfrm>
            <a:off x="4499992" y="321297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非常重要</a:t>
            </a:r>
            <a:endParaRPr lang="zh-CN" alt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21297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如何控制</a:t>
            </a:r>
            <a:endParaRPr lang="zh-CN" alt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75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048">
        <p:fade/>
      </p:transition>
    </mc:Choice>
    <mc:Fallback>
      <p:transition spd="med" advTm="17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20883 L -0.08455 0.20883 C -0.04635 0.20883 0.00017 0.15102 0.00017 0.10407 L 0.00017 -0.00092 " pathEditMode="relative" rAng="0" ptsTypes="FfFF">
                                      <p:cBhvr>
                                        <p:cTn id="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20883 L 0.10642 0.208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解决方案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190799" y="4558550"/>
            <a:ext cx="4488008" cy="11521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  <a:sp3d extrusionH="762000">
            <a:bevelT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</a:rPr>
              <a:t>遗传算法</a:t>
            </a:r>
            <a:endParaRPr lang="zh-CN" alt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190800" y="3429000"/>
            <a:ext cx="1980220" cy="1152128"/>
          </a:xfrm>
          <a:prstGeom prst="roundRect">
            <a:avLst>
              <a:gd name="adj" fmla="val 22565"/>
            </a:avLst>
          </a:prstGeom>
          <a:blipFill>
            <a:blip r:embed="rId4"/>
            <a:tile tx="0" ty="0" sx="100000" sy="100000" flip="none" algn="tl"/>
          </a:blipFill>
          <a:scene3d>
            <a:camera prst="obliqueTopRight"/>
            <a:lightRig rig="threePt" dir="t"/>
          </a:scene3d>
          <a:sp3d extrusionH="635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</a:rPr>
              <a:t>EIM</a:t>
            </a:r>
            <a:endParaRPr lang="zh-CN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98587" y="3429000"/>
            <a:ext cx="1980220" cy="11521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bliqueTopRight"/>
            <a:lightRig rig="threePt" dir="t"/>
          </a:scene3d>
          <a:sp3d extrusionH="635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</a:rPr>
              <a:t>FEM</a:t>
            </a:r>
            <a:endParaRPr lang="zh-CN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92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229">
        <p:fade/>
      </p:transition>
    </mc:Choice>
    <mc:Fallback>
      <p:transition spd="med" advTm="36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decel="6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EIM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3265453" y="2668885"/>
            <a:ext cx="2664296" cy="2664296"/>
            <a:chOff x="2908879" y="3097255"/>
            <a:chExt cx="2664296" cy="2664296"/>
          </a:xfrm>
          <a:scene3d>
            <a:camera prst="orthographicFront">
              <a:rot lat="0" lon="19800000" rev="5400000"/>
            </a:camera>
            <a:lightRig rig="threePt" dir="t"/>
          </a:scene3d>
        </p:grpSpPr>
        <p:sp>
          <p:nvSpPr>
            <p:cNvPr id="4" name="椭圆 3"/>
            <p:cNvSpPr/>
            <p:nvPr/>
          </p:nvSpPr>
          <p:spPr>
            <a:xfrm>
              <a:off x="2908879" y="3097255"/>
              <a:ext cx="2664296" cy="2664296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1270000" prstMaterial="matte">
              <a:bevelT w="127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093822" y="3501008"/>
              <a:ext cx="2270266" cy="1872208"/>
              <a:chOff x="3453862" y="3356992"/>
              <a:chExt cx="2270266" cy="1872208"/>
            </a:xfrm>
            <a:solidFill>
              <a:schemeClr val="accent1"/>
            </a:solidFill>
          </p:grpSpPr>
          <p:sp>
            <p:nvSpPr>
              <p:cNvPr id="15" name="椭圆 14"/>
              <p:cNvSpPr/>
              <p:nvPr/>
            </p:nvSpPr>
            <p:spPr>
              <a:xfrm>
                <a:off x="4524686" y="3645024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 flipV="1">
                <a:off x="4530580" y="4787307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860032" y="4206320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210227" y="4206320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570267" y="4206320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700180" y="3933056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050375" y="3933056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410415" y="3933056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874881" y="3645024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234921" y="3645024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06171" y="3356992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066211" y="3356992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 flipV="1">
                <a:off x="4706074" y="4499275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 flipV="1">
                <a:off x="5056269" y="4499275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 flipV="1">
                <a:off x="5416309" y="4499275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flipV="1">
                <a:off x="4880775" y="4787307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flipV="1">
                <a:off x="5240815" y="4787307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 flipV="1">
                <a:off x="4706171" y="5075339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 flipV="1">
                <a:off x="5034636" y="5075339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>
                <a:off x="4164097" y="4206320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>
                <a:off x="3813902" y="4206320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H="1">
                <a:off x="3453862" y="4206320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 flipH="1">
                <a:off x="4323949" y="3933056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>
                <a:off x="3973754" y="3933056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>
                <a:off x="3613714" y="3933056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H="1">
                <a:off x="4149248" y="3645024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 flipH="1">
                <a:off x="3789208" y="3645024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>
                <a:off x="4346131" y="3356992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>
                <a:off x="3986091" y="3356992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H="1" flipV="1">
                <a:off x="4318055" y="4499275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 flipH="1" flipV="1">
                <a:off x="3967860" y="4499275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3607820" y="4499275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4143354" y="4787307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H="1" flipV="1">
                <a:off x="3783314" y="4787307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 flipH="1" flipV="1">
                <a:off x="4349533" y="5075339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3989493" y="5075339"/>
                <a:ext cx="153861" cy="153861"/>
              </a:xfrm>
              <a:prstGeom prst="ellipse">
                <a:avLst/>
              </a:prstGeom>
              <a:grpFill/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635000" prstMaterial="matte">
                <a:bevelT w="152400" h="508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5929749" y="2547744"/>
            <a:ext cx="2109070" cy="2109070"/>
            <a:chOff x="3315595" y="3016726"/>
            <a:chExt cx="2664296" cy="2664296"/>
          </a:xfrm>
          <a:scene3d>
            <a:camera prst="perspectiveFront" fov="2700000">
              <a:rot lat="19086000" lon="19067999" rev="3108000"/>
            </a:camera>
            <a:lightRig rig="harsh" dir="t"/>
          </a:scene3d>
        </p:grpSpPr>
        <p:sp>
          <p:nvSpPr>
            <p:cNvPr id="71" name="矩形 70"/>
            <p:cNvSpPr/>
            <p:nvPr/>
          </p:nvSpPr>
          <p:spPr>
            <a:xfrm>
              <a:off x="3315595" y="3016726"/>
              <a:ext cx="2664296" cy="2664296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4602443" y="3710647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V="1">
              <a:off x="4608337" y="4852930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4937789" y="427194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5287984" y="427194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648024" y="427194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4777937" y="39986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128132" y="39986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5488172" y="39986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4952638" y="3710647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5312678" y="3710647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4783928" y="342261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5143968" y="342261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 flipV="1">
              <a:off x="4783831" y="456489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5134026" y="456489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 flipV="1">
              <a:off x="5494066" y="456489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flipV="1">
              <a:off x="4958532" y="4852930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flipV="1">
              <a:off x="5318572" y="4852930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 flipV="1">
              <a:off x="4783928" y="5140962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 flipV="1">
              <a:off x="5134971" y="5140962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flipH="1">
              <a:off x="4241854" y="427194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flipH="1">
              <a:off x="3891659" y="427194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flipH="1">
              <a:off x="3531619" y="427194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 flipH="1">
              <a:off x="4401706" y="39986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 flipH="1">
              <a:off x="4051511" y="39986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flipH="1">
              <a:off x="3691471" y="39986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flipH="1">
              <a:off x="4227005" y="3710647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flipH="1">
              <a:off x="3866965" y="3710647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 flipH="1">
              <a:off x="4423888" y="342261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flipH="1">
              <a:off x="4063848" y="342261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flipH="1" flipV="1">
              <a:off x="4395812" y="456489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H="1" flipV="1">
              <a:off x="4045617" y="456489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H="1" flipV="1">
              <a:off x="3685577" y="456489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flipH="1" flipV="1">
              <a:off x="4221111" y="4852930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 flipH="1" flipV="1">
              <a:off x="3861071" y="4852930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flipH="1" flipV="1">
              <a:off x="4427290" y="5140962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H="1" flipV="1">
              <a:off x="4067250" y="5140962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4602443" y="4270482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3531618" y="3710646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3685479" y="342261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3698213" y="5140961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528051" y="485746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5488171" y="5140962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5494163" y="342261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5682014" y="3710647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5682014" y="4857465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602443" y="31628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4952638" y="31628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5312678" y="31628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 flipH="1">
              <a:off x="4227005" y="31628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H="1">
              <a:off x="3866965" y="31628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531618" y="3162878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5682014" y="3162879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4616661" y="542899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4966856" y="542899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5326896" y="542899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flipH="1">
              <a:off x="4241223" y="542899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 flipH="1">
              <a:off x="3881183" y="542899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45836" y="5428993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5696232" y="5428994"/>
              <a:ext cx="153861" cy="153861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0" prstMaterial="translucentPowder">
              <a:bevelT w="26035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42651" y="2684035"/>
            <a:ext cx="2682842" cy="2682842"/>
            <a:chOff x="6253377" y="3097255"/>
            <a:chExt cx="2538826" cy="2538826"/>
          </a:xfrm>
          <a:scene3d>
            <a:camera prst="perspectiveFront" fov="0">
              <a:rot lat="0" lon="19800000" rev="5400000"/>
            </a:camera>
            <a:lightRig rig="harsh" dir="t"/>
          </a:scene3d>
        </p:grpSpPr>
        <p:sp>
          <p:nvSpPr>
            <p:cNvPr id="138" name="椭圆 137"/>
            <p:cNvSpPr/>
            <p:nvPr/>
          </p:nvSpPr>
          <p:spPr>
            <a:xfrm>
              <a:off x="6253377" y="3097255"/>
              <a:ext cx="2538826" cy="2538826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1270000" contourW="19050" prstMaterial="matte">
              <a:bevelT w="0" h="0" prst="angle"/>
              <a:contourClr>
                <a:srgbClr val="FFFFFF"/>
              </a:contour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7234758" y="4078636"/>
              <a:ext cx="576064" cy="576064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1270000" contourW="19050" prstMaterial="matte">
              <a:bevelT w="0" h="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20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346">
        <p:fade/>
      </p:transition>
    </mc:Choice>
    <mc:Fallback>
      <p:transition spd="med" advTm="36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909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FEM</a:t>
            </a:r>
            <a:endParaRPr lang="zh-CN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6" y="3006504"/>
            <a:ext cx="3724856" cy="1800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/>
          <a:stretch/>
        </p:blipFill>
        <p:spPr>
          <a:xfrm>
            <a:off x="4139952" y="2996952"/>
            <a:ext cx="4733044" cy="1800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3529" y="50851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边界条件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823" y="507585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网格划分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296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454">
        <p:fade/>
      </p:transition>
    </mc:Choice>
    <mc:Fallback>
      <p:transition spd="med" advTm="664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9.7"/>
</p:tagLst>
</file>

<file path=ppt/theme/theme1.xml><?xml version="1.0" encoding="utf-8"?>
<a:theme xmlns:a="http://schemas.openxmlformats.org/drawingml/2006/main" name="Office 主题​​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182</Words>
  <Application>Microsoft Office PowerPoint</Application>
  <PresentationFormat>全屏显示(4:3)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光子晶体光纤色散特性的遗传算法优化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Student</dc:creator>
  <cp:lastModifiedBy>Student</cp:lastModifiedBy>
  <cp:revision>87</cp:revision>
  <dcterms:created xsi:type="dcterms:W3CDTF">2011-11-29T12:01:52Z</dcterms:created>
  <dcterms:modified xsi:type="dcterms:W3CDTF">2011-12-02T11:20:22Z</dcterms:modified>
</cp:coreProperties>
</file>